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73" r:id="rId13"/>
    <p:sldId id="267" r:id="rId14"/>
    <p:sldId id="272" r:id="rId15"/>
    <p:sldId id="268" r:id="rId16"/>
    <p:sldId id="275" r:id="rId17"/>
    <p:sldId id="276" r:id="rId18"/>
    <p:sldId id="274" r:id="rId19"/>
    <p:sldId id="269" r:id="rId20"/>
    <p:sldId id="270" r:id="rId21"/>
    <p:sldId id="271" r:id="rId22"/>
    <p:sldId id="291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0" r:id="rId33"/>
    <p:sldId id="289" r:id="rId34"/>
    <p:sldId id="279" r:id="rId35"/>
    <p:sldId id="292" r:id="rId36"/>
    <p:sldId id="293" r:id="rId37"/>
    <p:sldId id="29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1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"/>
                  <c:y val="-9.722222222222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C36-403F-A8AB-F95676DCF852}"/>
                </c:ext>
              </c:extLst>
            </c:dLbl>
            <c:dLbl>
              <c:idx val="1"/>
              <c:layout>
                <c:manualLayout>
                  <c:x val="8.3333333333333332E-3"/>
                  <c:y val="-0.106481481481481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C36-403F-A8AB-F95676DCF852}"/>
                </c:ext>
              </c:extLst>
            </c:dLbl>
            <c:dLbl>
              <c:idx val="2"/>
              <c:layout>
                <c:manualLayout>
                  <c:x val="1.3888888888888888E-2"/>
                  <c:y val="-0.1111111111111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C36-403F-A8AB-F95676DCF852}"/>
                </c:ext>
              </c:extLst>
            </c:dLbl>
            <c:dLbl>
              <c:idx val="3"/>
              <c:layout>
                <c:manualLayout>
                  <c:x val="5.5555555555555558E-3"/>
                  <c:y val="-9.7222222222222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36-403F-A8AB-F95676DCF852}"/>
                </c:ext>
              </c:extLst>
            </c:dLbl>
            <c:dLbl>
              <c:idx val="4"/>
              <c:layout>
                <c:manualLayout>
                  <c:x val="0"/>
                  <c:y val="-0.12037037037037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C36-403F-A8AB-F95676DCF852}"/>
                </c:ext>
              </c:extLst>
            </c:dLbl>
            <c:dLbl>
              <c:idx val="5"/>
              <c:layout>
                <c:manualLayout>
                  <c:x val="8.3333333333333332E-3"/>
                  <c:y val="-0.134259259259259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36-403F-A8AB-F95676DCF852}"/>
                </c:ext>
              </c:extLst>
            </c:dLbl>
            <c:dLbl>
              <c:idx val="6"/>
              <c:layout>
                <c:manualLayout>
                  <c:x val="8.9786740584013262E-3"/>
                  <c:y val="-0.3721606489216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C36-403F-A8AB-F95676DCF852}"/>
                </c:ext>
              </c:extLst>
            </c:dLbl>
            <c:dLbl>
              <c:idx val="7"/>
              <c:layout>
                <c:manualLayout>
                  <c:x val="0"/>
                  <c:y val="-0.424321248071740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C36-403F-A8AB-F95676DCF852}"/>
                </c:ext>
              </c:extLst>
            </c:dLbl>
            <c:dLbl>
              <c:idx val="8"/>
              <c:layout>
                <c:manualLayout>
                  <c:x val="1.3355777661871971E-2"/>
                  <c:y val="-0.405925989062076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C36-403F-A8AB-F95676DCF852}"/>
                </c:ext>
              </c:extLst>
            </c:dLbl>
            <c:dLbl>
              <c:idx val="9"/>
              <c:layout>
                <c:manualLayout>
                  <c:x val="1.1531940307371121E-2"/>
                  <c:y val="-0.4349381448333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C36-403F-A8AB-F95676DCF85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Production!$A$3:$A$12</c:f>
              <c:strCache>
                <c:ptCount val="10"/>
                <c:pt idx="0">
                  <c:v>2009/10</c:v>
                </c:pt>
                <c:pt idx="1">
                  <c:v>2010/11</c:v>
                </c:pt>
                <c:pt idx="2">
                  <c:v>2011/12</c:v>
                </c:pt>
                <c:pt idx="3">
                  <c:v>2012/13</c:v>
                </c:pt>
                <c:pt idx="4">
                  <c:v>2013/14</c:v>
                </c:pt>
                <c:pt idx="5">
                  <c:v>2014/15</c:v>
                </c:pt>
                <c:pt idx="6">
                  <c:v>2015/16</c:v>
                </c:pt>
                <c:pt idx="7">
                  <c:v>2016/17</c:v>
                </c:pt>
                <c:pt idx="8">
                  <c:v>2017/18</c:v>
                </c:pt>
                <c:pt idx="9">
                  <c:v>2018/19</c:v>
                </c:pt>
              </c:strCache>
            </c:strRef>
          </c:cat>
          <c:val>
            <c:numRef>
              <c:f>Production!$B$3:$B$12</c:f>
              <c:numCache>
                <c:formatCode>General</c:formatCode>
                <c:ptCount val="10"/>
                <c:pt idx="0">
                  <c:v>1100</c:v>
                </c:pt>
                <c:pt idx="1">
                  <c:v>1530</c:v>
                </c:pt>
                <c:pt idx="2">
                  <c:v>1530</c:v>
                </c:pt>
                <c:pt idx="3">
                  <c:v>1650</c:v>
                </c:pt>
                <c:pt idx="4">
                  <c:v>1900</c:v>
                </c:pt>
                <c:pt idx="5">
                  <c:v>2700</c:v>
                </c:pt>
                <c:pt idx="6">
                  <c:v>9300</c:v>
                </c:pt>
                <c:pt idx="7">
                  <c:v>10850</c:v>
                </c:pt>
                <c:pt idx="8">
                  <c:v>10500</c:v>
                </c:pt>
                <c:pt idx="9">
                  <c:v>11255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C36-403F-A8AB-F95676DCF8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6400648"/>
        <c:axId val="246398688"/>
        <c:axId val="0"/>
      </c:bar3DChart>
      <c:catAx>
        <c:axId val="246400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6398688"/>
        <c:crosses val="autoZero"/>
        <c:auto val="1"/>
        <c:lblAlgn val="ctr"/>
        <c:lblOffset val="100"/>
        <c:noMultiLvlLbl val="0"/>
      </c:catAx>
      <c:valAx>
        <c:axId val="2463986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64006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56644-CB88-4C51-B7B2-557C534D6C0A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3EF11-93E1-4D35-B87B-725055A2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29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3EF11-93E1-4D35-B87B-725055A24FE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90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3EF11-93E1-4D35-B87B-725055A24FE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52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2ABD-6FB5-4962-AAF1-7C84381B0914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CCB1B-29E1-4953-917B-063CF61A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0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2ABD-6FB5-4962-AAF1-7C84381B0914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CCB1B-29E1-4953-917B-063CF61A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4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2ABD-6FB5-4962-AAF1-7C84381B0914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CCB1B-29E1-4953-917B-063CF61A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2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2ABD-6FB5-4962-AAF1-7C84381B0914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CCB1B-29E1-4953-917B-063CF61A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7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2ABD-6FB5-4962-AAF1-7C84381B0914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CCB1B-29E1-4953-917B-063CF61A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65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2ABD-6FB5-4962-AAF1-7C84381B0914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CCB1B-29E1-4953-917B-063CF61A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9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2ABD-6FB5-4962-AAF1-7C84381B0914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CCB1B-29E1-4953-917B-063CF61A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3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2ABD-6FB5-4962-AAF1-7C84381B0914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CCB1B-29E1-4953-917B-063CF61A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8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2ABD-6FB5-4962-AAF1-7C84381B0914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CCB1B-29E1-4953-917B-063CF61A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4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2ABD-6FB5-4962-AAF1-7C84381B0914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CCB1B-29E1-4953-917B-063CF61A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2ABD-6FB5-4962-AAF1-7C84381B0914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CCB1B-29E1-4953-917B-063CF61A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3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22ABD-6FB5-4962-AAF1-7C84381B0914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CCB1B-29E1-4953-917B-063CF61A1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9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Prospects for Mushroom Industry in Nepal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Madan Bhandari University of Science and Technology Development Board</a:t>
            </a:r>
          </a:p>
          <a:p>
            <a:r>
              <a:rPr lang="en-US" sz="3000" dirty="0"/>
              <a:t>Mr. </a:t>
            </a:r>
            <a:r>
              <a:rPr lang="en-US" sz="3000" dirty="0" err="1"/>
              <a:t>Rojan</a:t>
            </a:r>
            <a:r>
              <a:rPr lang="en-US" sz="3000" dirty="0"/>
              <a:t> </a:t>
            </a:r>
            <a:r>
              <a:rPr lang="en-US" sz="3000" dirty="0" err="1"/>
              <a:t>Bajracharya</a:t>
            </a:r>
            <a:endParaRPr lang="en-US" sz="3000" dirty="0"/>
          </a:p>
          <a:p>
            <a:r>
              <a:rPr lang="en-US" sz="2600" dirty="0"/>
              <a:t>November 27,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02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518120"/>
              </p:ext>
            </p:extLst>
          </p:nvPr>
        </p:nvGraphicFramePr>
        <p:xfrm>
          <a:off x="152399" y="4188446"/>
          <a:ext cx="522316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6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0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Mushroom Species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Share (in%)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Oyster (</a:t>
                      </a:r>
                      <a:r>
                        <a:rPr lang="en-US" sz="2400" dirty="0" err="1">
                          <a:latin typeface="Kantipur" pitchFamily="2" charset="0"/>
                        </a:rPr>
                        <a:t>sGo</a:t>
                      </a:r>
                      <a:r>
                        <a:rPr lang="en-US" dirty="0"/>
                        <a:t>) Mushroom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56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White Button (</a:t>
                      </a:r>
                      <a:r>
                        <a:rPr lang="en-US" sz="2400">
                          <a:latin typeface="Kantipur" pitchFamily="2" charset="0"/>
                        </a:rPr>
                        <a:t>uf]A/]</a:t>
                      </a:r>
                      <a:r>
                        <a:rPr lang="en-US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Mushroom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Shitake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2772" y="617220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Raut</a:t>
            </a:r>
            <a:r>
              <a:rPr lang="en-US" dirty="0"/>
              <a:t>, 2019)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411758"/>
              </p:ext>
            </p:extLst>
          </p:nvPr>
        </p:nvGraphicFramePr>
        <p:xfrm>
          <a:off x="152400" y="1600200"/>
          <a:ext cx="5257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8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Agro Products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Growth</a:t>
                      </a:r>
                      <a:r>
                        <a:rPr lang="en-US" baseline="0" dirty="0"/>
                        <a:t> (in 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Mushroom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Vegetable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Fruits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Pulses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2400" y="1230868"/>
            <a:ext cx="5257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Growth of Some Agro Products (in %)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399" y="3810000"/>
            <a:ext cx="5257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Share of Major Cultivated Mushroom (in %)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2399" y="3440668"/>
            <a:ext cx="1618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(MOALD, 2020)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38800" y="1600200"/>
            <a:ext cx="3505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Gross Production Value of Cultivated Mushroom in FY 2018/19 is  NRs 2755 Million (USD 25 Million)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Share in GDP in FY 2018/19 is 0.09 percent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022866"/>
          </a:xfrm>
        </p:spPr>
        <p:txBody>
          <a:bodyPr/>
          <a:lstStyle/>
          <a:p>
            <a:pPr algn="l"/>
            <a:r>
              <a:rPr lang="en-US" dirty="0"/>
              <a:t>Mushroom Cultivation</a:t>
            </a:r>
          </a:p>
        </p:txBody>
      </p:sp>
    </p:spTree>
    <p:extLst>
      <p:ext uri="{BB962C8B-B14F-4D97-AF65-F5344CB8AC3E}">
        <p14:creationId xmlns:p14="http://schemas.microsoft.com/office/powerpoint/2010/main" val="2328696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613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/>
              <a:t>Commercial cultivation of mushrooms in almost all 7 provinces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/>
              <a:t>Concentration of mushroom producers and entrepreneurs in the peripheries near urban markets</a:t>
            </a:r>
          </a:p>
          <a:p>
            <a:pPr marL="1085850" lvl="2"/>
            <a:r>
              <a:rPr lang="en-US" sz="1800" dirty="0"/>
              <a:t>Number of mushroom producers: around thirty-five thousand (half in Kathmandu valley 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/>
              <a:t>The prime areas of commercial mushroom production are as follow:</a:t>
            </a:r>
          </a:p>
          <a:p>
            <a:pPr lvl="2"/>
            <a:r>
              <a:rPr lang="en-US" sz="1800" dirty="0"/>
              <a:t>Kathmandu : </a:t>
            </a:r>
            <a:r>
              <a:rPr lang="en-US" sz="1800" dirty="0" err="1"/>
              <a:t>Balambu</a:t>
            </a:r>
            <a:r>
              <a:rPr lang="en-US" sz="1800" dirty="0"/>
              <a:t>, </a:t>
            </a:r>
            <a:r>
              <a:rPr lang="en-US" sz="1800" dirty="0" err="1"/>
              <a:t>Kakani</a:t>
            </a:r>
            <a:r>
              <a:rPr lang="en-US" sz="1800" dirty="0"/>
              <a:t>, </a:t>
            </a:r>
            <a:r>
              <a:rPr lang="en-US" sz="1800" dirty="0" err="1"/>
              <a:t>Thankot</a:t>
            </a:r>
            <a:r>
              <a:rPr lang="en-US" sz="1800" dirty="0"/>
              <a:t>, </a:t>
            </a:r>
            <a:r>
              <a:rPr lang="en-US" sz="1800" dirty="0" err="1"/>
              <a:t>Gokarna</a:t>
            </a:r>
            <a:r>
              <a:rPr lang="en-US" sz="1800" dirty="0"/>
              <a:t>, </a:t>
            </a:r>
            <a:r>
              <a:rPr lang="en-US" sz="1800" dirty="0" err="1"/>
              <a:t>Sundarijal</a:t>
            </a:r>
            <a:r>
              <a:rPr lang="en-US" sz="1800" dirty="0"/>
              <a:t>, </a:t>
            </a:r>
            <a:r>
              <a:rPr lang="en-US" sz="1800" dirty="0" err="1"/>
              <a:t>Budhanilkantha</a:t>
            </a:r>
            <a:r>
              <a:rPr lang="en-US" sz="1800" dirty="0"/>
              <a:t>, </a:t>
            </a:r>
            <a:r>
              <a:rPr lang="en-US" sz="1800" dirty="0" err="1"/>
              <a:t>Sankhu</a:t>
            </a:r>
            <a:endParaRPr lang="en-US" sz="1800" dirty="0"/>
          </a:p>
          <a:p>
            <a:pPr lvl="2"/>
            <a:r>
              <a:rPr lang="en-US" sz="1800" dirty="0" err="1"/>
              <a:t>Lalitpur</a:t>
            </a:r>
            <a:r>
              <a:rPr lang="en-US" sz="1800" dirty="0"/>
              <a:t> : </a:t>
            </a:r>
            <a:r>
              <a:rPr lang="en-US" sz="1800" dirty="0" err="1"/>
              <a:t>Chapagaun</a:t>
            </a:r>
            <a:r>
              <a:rPr lang="en-US" sz="1800" dirty="0"/>
              <a:t>, </a:t>
            </a:r>
            <a:r>
              <a:rPr lang="en-US" sz="1800" dirty="0" err="1"/>
              <a:t>Lamatar</a:t>
            </a:r>
            <a:r>
              <a:rPr lang="en-US" sz="1800" dirty="0"/>
              <a:t>, </a:t>
            </a:r>
            <a:r>
              <a:rPr lang="en-US" sz="1800" dirty="0" err="1"/>
              <a:t>Lakuri</a:t>
            </a:r>
            <a:r>
              <a:rPr lang="en-US" sz="1800" dirty="0"/>
              <a:t> </a:t>
            </a:r>
            <a:r>
              <a:rPr lang="en-US" sz="1800" dirty="0" err="1"/>
              <a:t>Bhanjyang</a:t>
            </a:r>
            <a:r>
              <a:rPr lang="en-US" sz="1800" dirty="0"/>
              <a:t>, </a:t>
            </a:r>
            <a:r>
              <a:rPr lang="en-US" sz="1800" dirty="0" err="1"/>
              <a:t>Lele</a:t>
            </a:r>
            <a:r>
              <a:rPr lang="en-US" sz="1800" dirty="0"/>
              <a:t>, </a:t>
            </a:r>
            <a:r>
              <a:rPr lang="en-US" sz="1800" dirty="0" err="1"/>
              <a:t>Godawari</a:t>
            </a:r>
            <a:endParaRPr lang="en-US" sz="1800" dirty="0"/>
          </a:p>
          <a:p>
            <a:pPr lvl="2"/>
            <a:r>
              <a:rPr lang="en-US" sz="1800" dirty="0" err="1"/>
              <a:t>Bhaktapur</a:t>
            </a:r>
            <a:r>
              <a:rPr lang="en-US" sz="1800" dirty="0"/>
              <a:t> : </a:t>
            </a:r>
            <a:r>
              <a:rPr lang="en-US" sz="1800" dirty="0" err="1"/>
              <a:t>Sirutar</a:t>
            </a:r>
            <a:r>
              <a:rPr lang="en-US" sz="1800" dirty="0"/>
              <a:t>, </a:t>
            </a:r>
            <a:r>
              <a:rPr lang="en-US" sz="1800" dirty="0" err="1"/>
              <a:t>Balkot</a:t>
            </a:r>
            <a:r>
              <a:rPr lang="en-US" sz="1800" dirty="0"/>
              <a:t>, </a:t>
            </a:r>
            <a:r>
              <a:rPr lang="en-US" sz="1800" dirty="0" err="1"/>
              <a:t>Janagal</a:t>
            </a:r>
            <a:endParaRPr lang="en-US" sz="1800" dirty="0"/>
          </a:p>
          <a:p>
            <a:pPr lvl="2"/>
            <a:r>
              <a:rPr lang="en-US" sz="1800" dirty="0" err="1"/>
              <a:t>Kavre</a:t>
            </a:r>
            <a:r>
              <a:rPr lang="en-US" sz="1800" dirty="0"/>
              <a:t> : </a:t>
            </a:r>
            <a:r>
              <a:rPr lang="en-US" sz="1800" dirty="0" err="1"/>
              <a:t>Dhulikhel</a:t>
            </a:r>
            <a:r>
              <a:rPr lang="en-US" sz="1800" dirty="0"/>
              <a:t>, </a:t>
            </a:r>
            <a:r>
              <a:rPr lang="en-US" sz="1800" dirty="0" err="1"/>
              <a:t>Panauti</a:t>
            </a:r>
            <a:r>
              <a:rPr lang="en-US" sz="1800" dirty="0"/>
              <a:t>, </a:t>
            </a:r>
            <a:r>
              <a:rPr lang="en-US" sz="1800" dirty="0" err="1"/>
              <a:t>Nala</a:t>
            </a:r>
            <a:endParaRPr lang="en-US" sz="1800" dirty="0"/>
          </a:p>
          <a:p>
            <a:pPr lvl="2"/>
            <a:r>
              <a:rPr lang="en-US" sz="1800" dirty="0" err="1"/>
              <a:t>Chitwan</a:t>
            </a:r>
            <a:r>
              <a:rPr lang="en-US" sz="1800" dirty="0"/>
              <a:t> : </a:t>
            </a:r>
            <a:r>
              <a:rPr lang="en-US" sz="1800" dirty="0" err="1"/>
              <a:t>Padampur</a:t>
            </a:r>
            <a:r>
              <a:rPr lang="en-US" sz="1800" dirty="0"/>
              <a:t> and </a:t>
            </a:r>
            <a:r>
              <a:rPr lang="en-US" sz="1800" dirty="0" err="1"/>
              <a:t>Narayanghat</a:t>
            </a:r>
            <a:endParaRPr lang="en-US" sz="1800" dirty="0"/>
          </a:p>
          <a:p>
            <a:pPr lvl="2"/>
            <a:r>
              <a:rPr lang="en-US" sz="1800" dirty="0" err="1"/>
              <a:t>Kaski</a:t>
            </a:r>
            <a:r>
              <a:rPr lang="en-US" sz="1800" dirty="0"/>
              <a:t> : </a:t>
            </a:r>
            <a:r>
              <a:rPr lang="en-US" sz="1800" dirty="0" err="1"/>
              <a:t>Pokhara</a:t>
            </a:r>
            <a:endParaRPr lang="en-US" sz="1800" dirty="0"/>
          </a:p>
          <a:p>
            <a:pPr lvl="2"/>
            <a:r>
              <a:rPr lang="en-US" sz="1800" dirty="0"/>
              <a:t>Others (</a:t>
            </a:r>
            <a:r>
              <a:rPr lang="en-US" sz="1800" dirty="0" err="1"/>
              <a:t>Sunsari</a:t>
            </a:r>
            <a:r>
              <a:rPr lang="en-US" sz="1800" dirty="0"/>
              <a:t>, </a:t>
            </a:r>
            <a:r>
              <a:rPr lang="en-US" sz="1800" dirty="0" err="1"/>
              <a:t>Jhapa</a:t>
            </a:r>
            <a:r>
              <a:rPr lang="en-US" sz="1800" dirty="0"/>
              <a:t>, </a:t>
            </a:r>
            <a:r>
              <a:rPr lang="en-US" sz="1800" dirty="0" err="1"/>
              <a:t>Dhankuta</a:t>
            </a:r>
            <a:r>
              <a:rPr lang="en-US" sz="1800" dirty="0"/>
              <a:t>, Bara, </a:t>
            </a:r>
            <a:r>
              <a:rPr lang="en-US" sz="1800" dirty="0" err="1"/>
              <a:t>Makawanpur</a:t>
            </a:r>
            <a:r>
              <a:rPr lang="en-US" sz="1800" dirty="0"/>
              <a:t>, Mustang, Dang, </a:t>
            </a:r>
            <a:r>
              <a:rPr lang="en-US" sz="1800" dirty="0" err="1"/>
              <a:t>Nawalparasi</a:t>
            </a:r>
            <a:r>
              <a:rPr lang="en-US" sz="1800" dirty="0"/>
              <a:t>, and </a:t>
            </a:r>
            <a:r>
              <a:rPr lang="en-US" sz="1800" dirty="0" err="1"/>
              <a:t>Dhading</a:t>
            </a:r>
            <a:r>
              <a:rPr lang="en-US" sz="1800" dirty="0"/>
              <a:t> districts)</a:t>
            </a:r>
          </a:p>
          <a:p>
            <a:r>
              <a:rPr lang="en-US" sz="1800" dirty="0"/>
              <a:t>Small Scale Producers: </a:t>
            </a:r>
          </a:p>
          <a:p>
            <a:pPr lvl="2"/>
            <a:r>
              <a:rPr lang="en-US" sz="1800" dirty="0"/>
              <a:t>70% firms in less than 1 hectare land </a:t>
            </a:r>
          </a:p>
          <a:p>
            <a:pPr lvl="2"/>
            <a:r>
              <a:rPr lang="en-US" sz="1800" dirty="0"/>
              <a:t>300 to 500 kg per day production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022866"/>
          </a:xfrm>
        </p:spPr>
        <p:txBody>
          <a:bodyPr/>
          <a:lstStyle/>
          <a:p>
            <a:pPr algn="l"/>
            <a:r>
              <a:rPr lang="en-US" dirty="0"/>
              <a:t>Mushroom Cultivation</a:t>
            </a:r>
          </a:p>
        </p:txBody>
      </p:sp>
    </p:spTree>
    <p:extLst>
      <p:ext uri="{BB962C8B-B14F-4D97-AF65-F5344CB8AC3E}">
        <p14:creationId xmlns:p14="http://schemas.microsoft.com/office/powerpoint/2010/main" val="3987292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953000"/>
          </a:xfrm>
        </p:spPr>
        <p:txBody>
          <a:bodyPr>
            <a:normAutofit/>
          </a:bodyPr>
          <a:lstStyle/>
          <a:p>
            <a:r>
              <a:rPr lang="en-US" dirty="0"/>
              <a:t>No Widespread Commercial Cultivation of Mushrooms in Rural Areas</a:t>
            </a:r>
          </a:p>
          <a:p>
            <a:r>
              <a:rPr lang="en-US" dirty="0"/>
              <a:t>No market of Mushroom in rural area so entrepreneurs are reluctant to start business</a:t>
            </a:r>
          </a:p>
          <a:p>
            <a:r>
              <a:rPr lang="en-US" dirty="0"/>
              <a:t>Not well Integrated Supply Network of Transporters, Local Traders, Local Producers and Others in Rural Area</a:t>
            </a:r>
          </a:p>
          <a:p>
            <a:r>
              <a:rPr lang="en-US" dirty="0"/>
              <a:t>Consensus on Commonly Accepted Commercial Terms and Conditions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4287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Mushroom Cultivation</a:t>
            </a:r>
          </a:p>
        </p:txBody>
      </p:sp>
    </p:spTree>
    <p:extLst>
      <p:ext uri="{BB962C8B-B14F-4D97-AF65-F5344CB8AC3E}">
        <p14:creationId xmlns:p14="http://schemas.microsoft.com/office/powerpoint/2010/main" val="956043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5486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Agro Wastes</a:t>
            </a:r>
          </a:p>
          <a:p>
            <a:pPr lvl="2"/>
            <a:r>
              <a:rPr lang="en-US" dirty="0"/>
              <a:t>Loosing Self Sufficiency in Cereals</a:t>
            </a:r>
          </a:p>
          <a:p>
            <a:pPr lvl="2"/>
            <a:r>
              <a:rPr lang="en-US" dirty="0"/>
              <a:t>Use as Feed to livestock (Hill and </a:t>
            </a:r>
            <a:r>
              <a:rPr lang="en-US" dirty="0" err="1"/>
              <a:t>Terai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Use in Paper Industries (</a:t>
            </a:r>
            <a:r>
              <a:rPr lang="en-US" dirty="0" err="1"/>
              <a:t>Terai</a:t>
            </a:r>
            <a:r>
              <a:rPr lang="en-US" dirty="0"/>
              <a:t>)</a:t>
            </a:r>
          </a:p>
          <a:p>
            <a:r>
              <a:rPr lang="en-US" dirty="0"/>
              <a:t>Seed</a:t>
            </a:r>
          </a:p>
          <a:p>
            <a:pPr lvl="2"/>
            <a:r>
              <a:rPr lang="en-US" dirty="0"/>
              <a:t>26 percent growth in last ten years (MOALD, 2020)</a:t>
            </a:r>
          </a:p>
          <a:p>
            <a:pPr lvl="2"/>
            <a:r>
              <a:rPr lang="en-US" dirty="0"/>
              <a:t>60 to 65 Seed Producers (40 to 45 in Kathmandu Valley)</a:t>
            </a:r>
          </a:p>
          <a:p>
            <a:pPr lvl="2"/>
            <a:r>
              <a:rPr lang="en-US" dirty="0"/>
              <a:t>Import of materials needed to produce mushroom seed from India (</a:t>
            </a:r>
            <a:r>
              <a:rPr lang="en-US" dirty="0" err="1"/>
              <a:t>Maharjan</a:t>
            </a:r>
            <a:r>
              <a:rPr lang="en-US" dirty="0"/>
              <a:t>, 2014)</a:t>
            </a:r>
          </a:p>
          <a:p>
            <a:r>
              <a:rPr lang="en-US" dirty="0"/>
              <a:t>Chemicals, Fertilizers and Pesticides</a:t>
            </a:r>
          </a:p>
          <a:p>
            <a:pPr lvl="2"/>
            <a:r>
              <a:rPr lang="en-US" dirty="0"/>
              <a:t>Locally available as well as Import</a:t>
            </a:r>
          </a:p>
          <a:p>
            <a:r>
              <a:rPr lang="en-US" dirty="0"/>
              <a:t>Machinery, Equipment and Utensils for pasteurization,  incubation and others </a:t>
            </a:r>
          </a:p>
          <a:p>
            <a:pPr lvl="2"/>
            <a:r>
              <a:rPr lang="en-US" dirty="0"/>
              <a:t>Locally available as well as Import</a:t>
            </a:r>
          </a:p>
          <a:p>
            <a:r>
              <a:rPr lang="en-US" dirty="0"/>
              <a:t>Generally use of tunnel made of plastic and bamboo so highly seasonal production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2010s’, air condition is introduced for incubation</a:t>
            </a:r>
          </a:p>
          <a:p>
            <a:pPr lvl="2"/>
            <a:r>
              <a:rPr lang="en-US" dirty="0"/>
              <a:t>10 to 15% of Mushroom Cultivation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Mushroom Cultivation (Inputs)</a:t>
            </a:r>
          </a:p>
        </p:txBody>
      </p:sp>
    </p:spTree>
    <p:extLst>
      <p:ext uri="{BB962C8B-B14F-4D97-AF65-F5344CB8AC3E}">
        <p14:creationId xmlns:p14="http://schemas.microsoft.com/office/powerpoint/2010/main" val="964214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2000"/>
          </a:xfrm>
        </p:spPr>
        <p:txBody>
          <a:bodyPr/>
          <a:lstStyle/>
          <a:p>
            <a:pPr algn="l"/>
            <a:r>
              <a:rPr lang="en-US" dirty="0"/>
              <a:t>Wild Mushroom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57225"/>
            <a:ext cx="8839200" cy="5791200"/>
          </a:xfrm>
        </p:spPr>
        <p:txBody>
          <a:bodyPr>
            <a:noAutofit/>
          </a:bodyPr>
          <a:lstStyle/>
          <a:p>
            <a:r>
              <a:rPr lang="en-US" sz="2000" dirty="0"/>
              <a:t>No Economic Assessment of Wild Mushroom</a:t>
            </a:r>
          </a:p>
          <a:p>
            <a:pPr lvl="2"/>
            <a:r>
              <a:rPr lang="en-US" sz="1600" dirty="0"/>
              <a:t>Few Studies in Selected Areas</a:t>
            </a:r>
          </a:p>
          <a:p>
            <a:endParaRPr lang="en-US" sz="2000" dirty="0"/>
          </a:p>
          <a:p>
            <a:r>
              <a:rPr lang="en-US" sz="2000" dirty="0"/>
              <a:t>Few Decades ago, mushrooms in major market centers are those brought from forest</a:t>
            </a:r>
          </a:p>
          <a:p>
            <a:pPr lvl="2"/>
            <a:r>
              <a:rPr lang="en-US" sz="1600" dirty="0"/>
              <a:t>Limited Production and Small Market</a:t>
            </a:r>
          </a:p>
          <a:p>
            <a:pPr lvl="2"/>
            <a:r>
              <a:rPr lang="en-US" sz="1600" dirty="0"/>
              <a:t>Simple processing (Sometime brought without washing)</a:t>
            </a:r>
          </a:p>
          <a:p>
            <a:pPr lvl="2"/>
            <a:r>
              <a:rPr lang="en-US" sz="1600" dirty="0"/>
              <a:t>Generally packed in bamboo packet colloquially called </a:t>
            </a:r>
            <a:r>
              <a:rPr lang="en-US" sz="1600" i="1" dirty="0" err="1"/>
              <a:t>Perungo</a:t>
            </a:r>
            <a:endParaRPr lang="en-US" sz="1600" i="1" dirty="0"/>
          </a:p>
          <a:p>
            <a:pPr lvl="2"/>
            <a:r>
              <a:rPr lang="en-US" sz="1600" dirty="0"/>
              <a:t>Livelihood Source of Rural Peoples</a:t>
            </a:r>
          </a:p>
          <a:p>
            <a:r>
              <a:rPr lang="en-US" sz="2000" dirty="0"/>
              <a:t> Presently, limit sales in urban market center and consume in rural areas</a:t>
            </a:r>
          </a:p>
          <a:p>
            <a:endParaRPr lang="en-US" sz="2000" dirty="0"/>
          </a:p>
          <a:p>
            <a:r>
              <a:rPr lang="en-US" sz="2000" dirty="0"/>
              <a:t>Export Potential Medically Rich Wild Mushrooms</a:t>
            </a:r>
          </a:p>
          <a:p>
            <a:pPr lvl="2"/>
            <a:r>
              <a:rPr lang="en-US" sz="1600" dirty="0"/>
              <a:t> Morel and </a:t>
            </a:r>
            <a:r>
              <a:rPr lang="en-US" sz="1600" dirty="0" err="1"/>
              <a:t>Yarsagumba</a:t>
            </a:r>
            <a:r>
              <a:rPr lang="en-US" sz="1600" dirty="0"/>
              <a:t> (Top ten high value mushroom)</a:t>
            </a:r>
          </a:p>
          <a:p>
            <a:pPr lvl="2"/>
            <a:r>
              <a:rPr lang="en-US" sz="1600" dirty="0" err="1"/>
              <a:t>Ganoderma</a:t>
            </a:r>
            <a:r>
              <a:rPr lang="en-US" sz="1600" dirty="0"/>
              <a:t> and </a:t>
            </a:r>
            <a:r>
              <a:rPr lang="en-US" sz="1600" dirty="0" err="1"/>
              <a:t>Tricholoma</a:t>
            </a:r>
            <a:endParaRPr lang="en-US" sz="1600" dirty="0"/>
          </a:p>
          <a:p>
            <a:pPr lvl="2"/>
            <a:endParaRPr lang="en-US" sz="1600" dirty="0"/>
          </a:p>
          <a:p>
            <a:r>
              <a:rPr lang="en-US" sz="2000" dirty="0"/>
              <a:t>No Commercial Cultivation of Export Potential Wild Mushroom</a:t>
            </a:r>
          </a:p>
          <a:p>
            <a:endParaRPr lang="en-US" sz="2000" dirty="0"/>
          </a:p>
          <a:p>
            <a:r>
              <a:rPr lang="en-US" sz="2000" dirty="0"/>
              <a:t>Collection of export potential Wild Mushroom is one of the main source of livelihood  to rural peoples.</a:t>
            </a:r>
          </a:p>
        </p:txBody>
      </p:sp>
    </p:spTree>
    <p:extLst>
      <p:ext uri="{BB962C8B-B14F-4D97-AF65-F5344CB8AC3E}">
        <p14:creationId xmlns:p14="http://schemas.microsoft.com/office/powerpoint/2010/main" val="3060887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Average Persons engaged in each Mushroom firm: 6 to 8</a:t>
            </a:r>
          </a:p>
          <a:p>
            <a:endParaRPr lang="en-US" dirty="0"/>
          </a:p>
          <a:p>
            <a:r>
              <a:rPr lang="en-US" dirty="0"/>
              <a:t>Number of persons directly employed in 35,000 mushroom entrepreneurs: Around 210000 to 280000 (Estimate)</a:t>
            </a:r>
          </a:p>
          <a:p>
            <a:endParaRPr lang="en-US" dirty="0"/>
          </a:p>
          <a:p>
            <a:r>
              <a:rPr lang="en-US" dirty="0"/>
              <a:t>Creates Work for Business Service Providers like Transporters, Input Suppliers, Retailers, Traders, Commercial users like hotels, restaurants, and others.</a:t>
            </a:r>
          </a:p>
          <a:p>
            <a:endParaRPr lang="en-US" dirty="0"/>
          </a:p>
          <a:p>
            <a:r>
              <a:rPr lang="en-US" dirty="0"/>
              <a:t>Limited Employment Opportunities in Rural Areas in Commercial Cultivation of Mushrooms</a:t>
            </a:r>
          </a:p>
          <a:p>
            <a:endParaRPr lang="en-US" dirty="0"/>
          </a:p>
          <a:p>
            <a:r>
              <a:rPr lang="en-US" dirty="0"/>
              <a:t>Livelihood Opportunities of Wild Mushroom Collection in Rural Areas 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Employment</a:t>
            </a:r>
          </a:p>
        </p:txBody>
      </p:sp>
    </p:spTree>
    <p:extLst>
      <p:ext uri="{BB962C8B-B14F-4D97-AF65-F5344CB8AC3E}">
        <p14:creationId xmlns:p14="http://schemas.microsoft.com/office/powerpoint/2010/main" val="2146338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Quality Products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887782"/>
              </p:ext>
            </p:extLst>
          </p:nvPr>
        </p:nvGraphicFramePr>
        <p:xfrm>
          <a:off x="228600" y="1295400"/>
          <a:ext cx="8686800" cy="492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7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7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2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513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Post Harvesting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24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Improved Diseases Resistant High Yield</a:t>
                      </a:r>
                      <a:r>
                        <a:rPr lang="en-US" baseline="0" dirty="0"/>
                        <a:t> Seed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Weak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Regulatory Mechanism of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proper use of fertilizer, chemical, and pesticide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Government  hasn’t brought Standard</a:t>
                      </a:r>
                      <a:r>
                        <a:rPr lang="en-US" baseline="0" dirty="0"/>
                        <a:t> Guideline on Pasteurization, Incubation and Sanitization.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Some initiatives from experts individually and private sectors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No Proper Storage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Grading</a:t>
                      </a:r>
                    </a:p>
                    <a:p>
                      <a:endParaRPr lang="en-US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Simple</a:t>
                      </a:r>
                      <a:r>
                        <a:rPr lang="en-US" baseline="0" dirty="0"/>
                        <a:t> Packing  and Labeling without 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Nutrient Content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dirty="0"/>
                        <a:t>Edibility 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113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05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Quality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No Organic Farming Policy</a:t>
            </a:r>
          </a:p>
          <a:p>
            <a:endParaRPr lang="en-US" dirty="0"/>
          </a:p>
          <a:p>
            <a:r>
              <a:rPr lang="en-US" dirty="0"/>
              <a:t>Some Initiative from Private Sector</a:t>
            </a:r>
          </a:p>
          <a:p>
            <a:endParaRPr lang="en-US" dirty="0"/>
          </a:p>
          <a:p>
            <a:r>
              <a:rPr lang="en-US" dirty="0"/>
              <a:t> Launched Good Agriculture Practices</a:t>
            </a:r>
          </a:p>
          <a:p>
            <a:pPr lvl="2"/>
            <a:r>
              <a:rPr lang="en-US" dirty="0"/>
              <a:t> Weak Regulatory Mechanism</a:t>
            </a:r>
          </a:p>
          <a:p>
            <a:pPr lvl="2"/>
            <a:r>
              <a:rPr lang="en-US" dirty="0"/>
              <a:t>News of Harmful Chemical in Foods </a:t>
            </a:r>
          </a:p>
          <a:p>
            <a:r>
              <a:rPr lang="en-US" dirty="0"/>
              <a:t>No Skill Peoples in Rural Area so High  Possibilities of Ecological Disturbance due to Picking</a:t>
            </a:r>
          </a:p>
          <a:p>
            <a:endParaRPr lang="en-US" dirty="0"/>
          </a:p>
          <a:p>
            <a:r>
              <a:rPr lang="en-US" dirty="0"/>
              <a:t>Post Harvesting of Wild Mushroom is far from GOOD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680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Research, Technology, Skill Manpower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Universities and Research Centers</a:t>
            </a:r>
          </a:p>
          <a:p>
            <a:pPr lvl="2"/>
            <a:r>
              <a:rPr lang="en-US" dirty="0"/>
              <a:t>Natural Science Course</a:t>
            </a:r>
          </a:p>
          <a:p>
            <a:pPr lvl="2"/>
            <a:r>
              <a:rPr lang="en-US" dirty="0"/>
              <a:t>Applied Science Course</a:t>
            </a:r>
          </a:p>
          <a:p>
            <a:pPr lvl="2"/>
            <a:r>
              <a:rPr lang="en-US" dirty="0"/>
              <a:t>Technological Development </a:t>
            </a:r>
          </a:p>
          <a:p>
            <a:pPr lvl="2"/>
            <a:r>
              <a:rPr lang="en-US" dirty="0"/>
              <a:t>New Species of Mushrooms</a:t>
            </a:r>
          </a:p>
          <a:p>
            <a:pPr lvl="2"/>
            <a:r>
              <a:rPr lang="en-US" dirty="0"/>
              <a:t>Improved Agro Inputs</a:t>
            </a:r>
          </a:p>
          <a:p>
            <a:r>
              <a:rPr lang="en-US" dirty="0"/>
              <a:t>Technical and Vocational Training</a:t>
            </a:r>
          </a:p>
          <a:p>
            <a:pPr lvl="2"/>
            <a:r>
              <a:rPr lang="en-US" dirty="0"/>
              <a:t>Skill Agro Labors</a:t>
            </a:r>
          </a:p>
          <a:p>
            <a:pPr lvl="2"/>
            <a:r>
              <a:rPr lang="en-US" dirty="0"/>
              <a:t>Skill Manpower  to utilize locally available opportunities</a:t>
            </a:r>
          </a:p>
          <a:p>
            <a:pPr marL="914400" lvl="2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662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Domestic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752600"/>
          </a:xfrm>
        </p:spPr>
        <p:txBody>
          <a:bodyPr/>
          <a:lstStyle/>
          <a:p>
            <a:r>
              <a:rPr lang="en-US" dirty="0"/>
              <a:t>Urban Area (Major: Kathmandu, </a:t>
            </a:r>
            <a:r>
              <a:rPr lang="en-US" dirty="0" err="1"/>
              <a:t>Pokhara</a:t>
            </a:r>
            <a:r>
              <a:rPr lang="en-US" dirty="0"/>
              <a:t> and Others)</a:t>
            </a:r>
          </a:p>
          <a:p>
            <a:r>
              <a:rPr lang="en-US" dirty="0"/>
              <a:t>Consumers of Cultivated Mushroom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017196"/>
              </p:ext>
            </p:extLst>
          </p:nvPr>
        </p:nvGraphicFramePr>
        <p:xfrm>
          <a:off x="228599" y="3251200"/>
          <a:ext cx="8763001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 Button (</a:t>
                      </a:r>
                      <a:r>
                        <a:rPr lang="en-US" dirty="0" err="1">
                          <a:latin typeface="Kantipur" pitchFamily="2" charset="0"/>
                        </a:rPr>
                        <a:t>uf</a:t>
                      </a:r>
                      <a:r>
                        <a:rPr lang="en-US" dirty="0">
                          <a:latin typeface="Kantipur" pitchFamily="2" charset="0"/>
                        </a:rPr>
                        <a:t>]A/]</a:t>
                      </a:r>
                      <a:r>
                        <a:rPr lang="en-US" dirty="0"/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Oyster (</a:t>
                      </a:r>
                      <a:r>
                        <a:rPr lang="en-US" dirty="0" err="1">
                          <a:latin typeface="Kantipur" pitchFamily="2" charset="0"/>
                        </a:rPr>
                        <a:t>sGo</a:t>
                      </a:r>
                      <a:r>
                        <a:rPr lang="en-US" dirty="0"/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Canned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/>
                        <a:t>Households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/>
                        <a:t>Commercial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 (Party</a:t>
                      </a:r>
                      <a:r>
                        <a:rPr lang="en-US" baseline="0" dirty="0"/>
                        <a:t> Palaces/ Event Management Companies)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0" dirty="0"/>
                        <a:t> (Party Palaces/ Event Management Companies)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 (Star Hotels and</a:t>
                      </a:r>
                      <a:r>
                        <a:rPr lang="en-US" baseline="0" dirty="0"/>
                        <a:t> High Class Restaurants)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381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Objective of the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95600"/>
            <a:ext cx="8915400" cy="1295400"/>
          </a:xfrm>
        </p:spPr>
        <p:txBody>
          <a:bodyPr/>
          <a:lstStyle/>
          <a:p>
            <a:r>
              <a:rPr lang="en-US" dirty="0"/>
              <a:t>Contemporary Status and Prospects of Cultivated and Wild Mushroom in Nepal</a:t>
            </a:r>
          </a:p>
        </p:txBody>
      </p:sp>
    </p:spTree>
    <p:extLst>
      <p:ext uri="{BB962C8B-B14F-4D97-AF65-F5344CB8AC3E}">
        <p14:creationId xmlns:p14="http://schemas.microsoft.com/office/powerpoint/2010/main" val="40866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Seasonal Price Fluctuation</a:t>
            </a:r>
          </a:p>
          <a:p>
            <a:endParaRPr lang="en-US" dirty="0"/>
          </a:p>
          <a:p>
            <a:r>
              <a:rPr lang="en-US" dirty="0"/>
              <a:t>High Demand and Supply Shortage</a:t>
            </a:r>
          </a:p>
          <a:p>
            <a:pPr lvl="2"/>
            <a:r>
              <a:rPr lang="en-US" dirty="0"/>
              <a:t> High Demand from Household Customers during Festivities like </a:t>
            </a:r>
            <a:r>
              <a:rPr lang="en-US" dirty="0" err="1"/>
              <a:t>Dashain</a:t>
            </a:r>
            <a:r>
              <a:rPr lang="en-US" dirty="0"/>
              <a:t>, </a:t>
            </a:r>
            <a:r>
              <a:rPr lang="en-US" dirty="0" err="1"/>
              <a:t>Tihar</a:t>
            </a:r>
            <a:r>
              <a:rPr lang="en-US" dirty="0"/>
              <a:t>, </a:t>
            </a:r>
            <a:r>
              <a:rPr lang="en-US" dirty="0" err="1"/>
              <a:t>Teej</a:t>
            </a:r>
            <a:r>
              <a:rPr lang="en-US" dirty="0"/>
              <a:t>, Father’s Day and Mother’s Day</a:t>
            </a:r>
          </a:p>
          <a:p>
            <a:pPr lvl="2"/>
            <a:r>
              <a:rPr lang="en-US" dirty="0"/>
              <a:t>High demand from Party Palaces and Event Management Companies during </a:t>
            </a:r>
            <a:r>
              <a:rPr lang="en-US" dirty="0">
                <a:latin typeface="Kantipur" pitchFamily="2" charset="0"/>
              </a:rPr>
              <a:t>;</a:t>
            </a:r>
            <a:r>
              <a:rPr lang="en-US" dirty="0" err="1">
                <a:latin typeface="Kantipur" pitchFamily="2" charset="0"/>
              </a:rPr>
              <a:t>fOt</a:t>
            </a:r>
            <a:r>
              <a:rPr lang="en-US" dirty="0">
                <a:latin typeface="Kantipur" pitchFamily="2" charset="0"/>
              </a:rPr>
              <a:t> </a:t>
            </a:r>
            <a:r>
              <a:rPr lang="en-US" dirty="0">
                <a:latin typeface="+mj-lt"/>
              </a:rPr>
              <a:t>and wedding Seasons</a:t>
            </a:r>
            <a:endParaRPr lang="en-US" dirty="0">
              <a:latin typeface="Kantipur" pitchFamily="2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Domestic Market</a:t>
            </a:r>
          </a:p>
        </p:txBody>
      </p:sp>
    </p:spTree>
    <p:extLst>
      <p:ext uri="{BB962C8B-B14F-4D97-AF65-F5344CB8AC3E}">
        <p14:creationId xmlns:p14="http://schemas.microsoft.com/office/powerpoint/2010/main" val="2925609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34636" y="-20782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Domestic Market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28600" y="6477000"/>
            <a:ext cx="1676400" cy="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52400" y="4267200"/>
            <a:ext cx="1752600" cy="1295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Market Size (2010)</a:t>
            </a:r>
          </a:p>
          <a:p>
            <a:pPr algn="ctr"/>
            <a:r>
              <a:rPr lang="en-US" sz="1400" dirty="0"/>
              <a:t>NRs. 308 Million</a:t>
            </a:r>
          </a:p>
          <a:p>
            <a:pPr algn="ctr"/>
            <a:r>
              <a:rPr lang="en-US" sz="1400" dirty="0"/>
              <a:t>USD 2.99 Million</a:t>
            </a:r>
          </a:p>
          <a:p>
            <a:pPr algn="ctr"/>
            <a:r>
              <a:rPr lang="en-US" sz="1400" dirty="0"/>
              <a:t>Per Capita Disposable Income</a:t>
            </a:r>
          </a:p>
          <a:p>
            <a:pPr algn="ctr"/>
            <a:r>
              <a:rPr lang="en-US" sz="1400" dirty="0"/>
              <a:t>USD 758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114800" y="4953000"/>
            <a:ext cx="1676400" cy="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038600" y="2286000"/>
            <a:ext cx="1752600" cy="1295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Market Size (2019)</a:t>
            </a:r>
          </a:p>
          <a:p>
            <a:pPr algn="ctr"/>
            <a:r>
              <a:rPr lang="en-US" sz="1400" dirty="0"/>
              <a:t>NRs. 3.94 Billion</a:t>
            </a:r>
          </a:p>
          <a:p>
            <a:pPr algn="ctr"/>
            <a:r>
              <a:rPr lang="en-US" sz="1400" dirty="0"/>
              <a:t>USD 35.78 Million</a:t>
            </a:r>
          </a:p>
          <a:p>
            <a:pPr algn="ctr"/>
            <a:r>
              <a:rPr lang="en-US" sz="1400" dirty="0"/>
              <a:t>Per Capita Disposable Income</a:t>
            </a:r>
          </a:p>
          <a:p>
            <a:pPr algn="ctr"/>
            <a:r>
              <a:rPr lang="en-US" sz="1400" dirty="0"/>
              <a:t>USD 1387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62791" y="5715000"/>
            <a:ext cx="1676400" cy="6096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Major Market</a:t>
            </a:r>
          </a:p>
          <a:p>
            <a:pPr algn="ctr"/>
            <a:r>
              <a:rPr lang="en-US" sz="1400" dirty="0"/>
              <a:t>Kathmandu and </a:t>
            </a:r>
            <a:r>
              <a:rPr lang="en-US" sz="1400" dirty="0" err="1"/>
              <a:t>Pokhara</a:t>
            </a:r>
            <a:endParaRPr lang="en-US" sz="1400" dirty="0"/>
          </a:p>
        </p:txBody>
      </p:sp>
      <p:sp>
        <p:nvSpPr>
          <p:cNvPr id="15" name="Rounded Rectangle 14"/>
          <p:cNvSpPr/>
          <p:nvPr/>
        </p:nvSpPr>
        <p:spPr>
          <a:xfrm>
            <a:off x="4038600" y="3733800"/>
            <a:ext cx="1676400" cy="1066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Major Market</a:t>
            </a:r>
          </a:p>
          <a:p>
            <a:pPr algn="ctr"/>
            <a:r>
              <a:rPr lang="en-US" sz="1400" dirty="0"/>
              <a:t>Kathmandu, </a:t>
            </a:r>
            <a:r>
              <a:rPr lang="en-US" sz="1400" dirty="0" err="1"/>
              <a:t>Pokhara</a:t>
            </a:r>
            <a:r>
              <a:rPr lang="en-US" sz="1400" dirty="0"/>
              <a:t>  and Other Urban Areas</a:t>
            </a:r>
          </a:p>
        </p:txBody>
      </p:sp>
      <p:sp>
        <p:nvSpPr>
          <p:cNvPr id="17" name="Curved Down Arrow 16"/>
          <p:cNvSpPr/>
          <p:nvPr/>
        </p:nvSpPr>
        <p:spPr>
          <a:xfrm rot="18895719">
            <a:off x="487095" y="3267691"/>
            <a:ext cx="1464209" cy="476756"/>
          </a:xfrm>
          <a:prstGeom prst="curvedDownArrow">
            <a:avLst/>
          </a:prstGeom>
          <a:solidFill>
            <a:srgbClr val="FA12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981200" y="2819400"/>
            <a:ext cx="1752600" cy="1295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Market Size (2016)</a:t>
            </a:r>
          </a:p>
          <a:p>
            <a:pPr algn="ctr"/>
            <a:r>
              <a:rPr lang="en-US" sz="1400" dirty="0"/>
              <a:t>NRs. 2.60 Billion</a:t>
            </a:r>
          </a:p>
          <a:p>
            <a:pPr algn="ctr"/>
            <a:r>
              <a:rPr lang="en-US" sz="1400" dirty="0"/>
              <a:t>USD 25.29 Million</a:t>
            </a:r>
          </a:p>
          <a:p>
            <a:pPr algn="ctr"/>
            <a:r>
              <a:rPr lang="en-US" sz="1400" dirty="0"/>
              <a:t>Per Capita Disposable Income</a:t>
            </a:r>
          </a:p>
          <a:p>
            <a:pPr algn="ctr"/>
            <a:r>
              <a:rPr lang="en-US" sz="1400" dirty="0"/>
              <a:t>USD 1017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981200" y="4191000"/>
            <a:ext cx="1676400" cy="1066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Major Market</a:t>
            </a:r>
          </a:p>
          <a:p>
            <a:pPr algn="ctr"/>
            <a:r>
              <a:rPr lang="en-US" sz="1400" dirty="0"/>
              <a:t>Kathmandu, </a:t>
            </a:r>
            <a:r>
              <a:rPr lang="en-US" sz="1400" dirty="0" err="1"/>
              <a:t>Pokhara</a:t>
            </a:r>
            <a:r>
              <a:rPr lang="en-US" sz="1400" dirty="0"/>
              <a:t>  and their Neighboring  Areas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2057400" y="5410200"/>
            <a:ext cx="1676400" cy="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rved Down Arrow 22"/>
          <p:cNvSpPr/>
          <p:nvPr/>
        </p:nvSpPr>
        <p:spPr>
          <a:xfrm rot="19619272">
            <a:off x="3133940" y="2173462"/>
            <a:ext cx="1047321" cy="392306"/>
          </a:xfrm>
          <a:prstGeom prst="curvedDownArrow">
            <a:avLst>
              <a:gd name="adj1" fmla="val 25000"/>
              <a:gd name="adj2" fmla="val 104151"/>
              <a:gd name="adj3" fmla="val 25000"/>
            </a:avLst>
          </a:prstGeom>
          <a:solidFill>
            <a:srgbClr val="FA12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781800" y="2667000"/>
            <a:ext cx="2209800" cy="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6553200" y="1081630"/>
            <a:ext cx="2438400" cy="14329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Market Size (Next 5 Years)</a:t>
            </a:r>
          </a:p>
          <a:p>
            <a:pPr algn="ctr"/>
            <a:r>
              <a:rPr lang="en-US" sz="1400" dirty="0"/>
              <a:t>NRs. 4.72 Billion</a:t>
            </a:r>
          </a:p>
          <a:p>
            <a:pPr algn="ctr"/>
            <a:r>
              <a:rPr lang="en-US" sz="1400" dirty="0"/>
              <a:t>USD 41.1 Million</a:t>
            </a:r>
          </a:p>
          <a:p>
            <a:pPr algn="ctr"/>
            <a:r>
              <a:rPr lang="en-US" sz="1400" dirty="0"/>
              <a:t>Increase in Per Capita Disposable Income and wide expansion of market</a:t>
            </a:r>
          </a:p>
        </p:txBody>
      </p:sp>
      <p:sp>
        <p:nvSpPr>
          <p:cNvPr id="26" name="Curved Down Arrow 25"/>
          <p:cNvSpPr/>
          <p:nvPr/>
        </p:nvSpPr>
        <p:spPr>
          <a:xfrm rot="20592335">
            <a:off x="5221610" y="1380534"/>
            <a:ext cx="1287061" cy="498213"/>
          </a:xfrm>
          <a:prstGeom prst="curvedDownArrow">
            <a:avLst>
              <a:gd name="adj1" fmla="val 15612"/>
              <a:gd name="adj2" fmla="val 52153"/>
              <a:gd name="adj3" fmla="val 25000"/>
            </a:avLst>
          </a:prstGeom>
          <a:solidFill>
            <a:srgbClr val="FA1297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629400" y="2819400"/>
            <a:ext cx="2438400" cy="152400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Market Size (Next 5 Years)</a:t>
            </a:r>
          </a:p>
          <a:p>
            <a:pPr algn="ctr"/>
            <a:r>
              <a:rPr lang="en-US" sz="1400" dirty="0"/>
              <a:t>NRs. 4.31 Billion</a:t>
            </a:r>
          </a:p>
          <a:p>
            <a:pPr algn="ctr"/>
            <a:r>
              <a:rPr lang="en-US" sz="1400" dirty="0"/>
              <a:t>USD 37.5 Million</a:t>
            </a:r>
          </a:p>
          <a:p>
            <a:pPr algn="ctr"/>
            <a:r>
              <a:rPr lang="en-US" sz="1400" dirty="0"/>
              <a:t>Increase in Per Capita Disposable Income but limited expansion of market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6781800" y="4495800"/>
            <a:ext cx="2209800" cy="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rved Down Arrow 33"/>
          <p:cNvSpPr/>
          <p:nvPr/>
        </p:nvSpPr>
        <p:spPr>
          <a:xfrm rot="20592335">
            <a:off x="5378529" y="3484694"/>
            <a:ext cx="1287061" cy="498213"/>
          </a:xfrm>
          <a:prstGeom prst="curvedDownArrow">
            <a:avLst>
              <a:gd name="adj1" fmla="val 15612"/>
              <a:gd name="adj2" fmla="val 52153"/>
              <a:gd name="adj3" fmla="val 25000"/>
            </a:avLst>
          </a:prstGeom>
          <a:solidFill>
            <a:srgbClr val="FA1297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22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Prospect of Domestic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596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Global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Global Production of Mushroom in 2018 is 8.99 million tons (Value Market Research, 2020)</a:t>
            </a:r>
          </a:p>
          <a:p>
            <a:r>
              <a:rPr lang="en-US" dirty="0"/>
              <a:t>Global Market Size of Mushroom in 2017 is USD36 billion (Value Market Research, 2020)</a:t>
            </a:r>
          </a:p>
          <a:p>
            <a:r>
              <a:rPr lang="en-US" dirty="0"/>
              <a:t>Global mushroom production increased by 30 fold in the last 4 decades (Taylor, 2018)</a:t>
            </a:r>
          </a:p>
          <a:p>
            <a:r>
              <a:rPr lang="en-US" dirty="0"/>
              <a:t>One of the five highest growth agro products in the 2006 to 2016 period (FAO, 2018)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3181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349308"/>
              </p:ext>
            </p:extLst>
          </p:nvPr>
        </p:nvGraphicFramePr>
        <p:xfrm>
          <a:off x="381000" y="152400"/>
          <a:ext cx="7543799" cy="650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55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Continents and Countries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Share in Global Production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Trade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5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Asia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78.14%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China (Mainland)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74.07%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Leading Exporter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42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Japan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0.74%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Leading Importer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726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India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0.60%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Large Trade Deficit 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Rest of Asia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2.74%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Europe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14.75%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Netherlands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3.40%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Leading Exporter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Poland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3.10%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Leading Exporter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Spain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1.89%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Leading Exporter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UK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1.11%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Leading Importer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France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1.07%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Leading Importer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Germany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0.76%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Leading Importer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Rest of Europe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3.41%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Americas (Only Include USA and Canada)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6.23%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USA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4.74%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Leading Importer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Canada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1.48%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Leading Exporter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Rest of World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0.88%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100.00%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378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Global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dk1"/>
                </a:solidFill>
              </a:rPr>
              <a:t>China exports 5 percent of its mushroom production but shares 40 percent of global mushroom trade (</a:t>
            </a:r>
            <a:r>
              <a:rPr lang="en-US" dirty="0" err="1">
                <a:solidFill>
                  <a:schemeClr val="dk1"/>
                </a:solidFill>
              </a:rPr>
              <a:t>Rosmiza</a:t>
            </a:r>
            <a:r>
              <a:rPr lang="en-US" dirty="0">
                <a:solidFill>
                  <a:schemeClr val="dk1"/>
                </a:solidFill>
              </a:rPr>
              <a:t> et al, 2016)</a:t>
            </a: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266281"/>
              </p:ext>
            </p:extLst>
          </p:nvPr>
        </p:nvGraphicFramePr>
        <p:xfrm>
          <a:off x="457200" y="3556000"/>
          <a:ext cx="8001000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7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Mushroom Species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Share in Global Market (in %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White Button Mushroom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Shitake mushroom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Oyster Mushroom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8569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Nepal’s Trade of Mushroom (in </a:t>
            </a:r>
            <a:r>
              <a:rPr lang="en-US" b="1" dirty="0" err="1"/>
              <a:t>Tonnes</a:t>
            </a:r>
            <a:r>
              <a:rPr lang="en-US" dirty="0"/>
              <a:t> </a:t>
            </a:r>
            <a:r>
              <a:rPr lang="en-US" b="1" dirty="0"/>
              <a:t>)</a:t>
            </a:r>
            <a:r>
              <a:rPr lang="en-US" dirty="0"/>
              <a:t> 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945038"/>
              </p:ext>
            </p:extLst>
          </p:nvPr>
        </p:nvGraphicFramePr>
        <p:xfrm>
          <a:off x="304802" y="1981202"/>
          <a:ext cx="8077199" cy="4548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6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3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3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903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Years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Export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Import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0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Mushrooms and Truffles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Canned Mushrooms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Mushrooms and Truffles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Canned Mushrooms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2009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1585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709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249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906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225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2013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2132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212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2654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231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396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212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9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2016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229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2017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83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673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02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Nepal’s Trade of Mushroom (in USD Thousand)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193125"/>
              </p:ext>
            </p:extLst>
          </p:nvPr>
        </p:nvGraphicFramePr>
        <p:xfrm>
          <a:off x="228600" y="1752600"/>
          <a:ext cx="8305799" cy="4639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9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87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Years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Export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Import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Mushrooms and Truffles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Canned Mushroom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Mushrooms and Truffles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Canned Mushroom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2009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380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113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108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82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37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204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2012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103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199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2013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228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244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2014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288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228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2015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166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108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36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210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2016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245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24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292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2017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172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673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2018*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55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536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2019*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687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88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Nepal’s Mushroom 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2000" dirty="0"/>
              <a:t>Nepal imports highest amount of fresh mushroom from India</a:t>
            </a:r>
          </a:p>
          <a:p>
            <a:endParaRPr lang="en-US" sz="2000" dirty="0"/>
          </a:p>
          <a:p>
            <a:r>
              <a:rPr lang="en-US" sz="2000" dirty="0"/>
              <a:t>Nepal imports highest amount of canned mushroom from China and moderate amount from Thailand.</a:t>
            </a:r>
          </a:p>
          <a:p>
            <a:endParaRPr lang="en-US" sz="2000" dirty="0"/>
          </a:p>
          <a:p>
            <a:r>
              <a:rPr lang="en-US" sz="2000" dirty="0"/>
              <a:t>France seems to be prime market of Nepal’s wild mushroom.</a:t>
            </a:r>
          </a:p>
          <a:p>
            <a:endParaRPr lang="en-US" sz="2000" dirty="0"/>
          </a:p>
          <a:p>
            <a:pPr lvl="2"/>
            <a:r>
              <a:rPr lang="en-US" sz="1400" dirty="0"/>
              <a:t>French cuisine </a:t>
            </a:r>
          </a:p>
          <a:p>
            <a:pPr lvl="2"/>
            <a:r>
              <a:rPr lang="en-US" sz="1400" dirty="0"/>
              <a:t>Entre point in European market</a:t>
            </a:r>
          </a:p>
          <a:p>
            <a:pPr lvl="2"/>
            <a:endParaRPr lang="en-US" sz="1400" dirty="0"/>
          </a:p>
          <a:p>
            <a:r>
              <a:rPr lang="en-US" sz="2000" dirty="0" err="1"/>
              <a:t>Raut</a:t>
            </a:r>
            <a:r>
              <a:rPr lang="en-US" sz="2000" dirty="0"/>
              <a:t> et al (2019) and Christensen and Larsen (20005) reports France, Switzerland, Germany, Belgium, and the Netherlands as prime market of Nepal’s morel mushroom</a:t>
            </a:r>
          </a:p>
          <a:p>
            <a:endParaRPr lang="en-US" sz="2000" dirty="0"/>
          </a:p>
          <a:p>
            <a:r>
              <a:rPr lang="en-US" sz="2000" dirty="0"/>
              <a:t>Wild mushrooms like morel  and others are export to India.</a:t>
            </a:r>
          </a:p>
        </p:txBody>
      </p:sp>
    </p:spTree>
    <p:extLst>
      <p:ext uri="{BB962C8B-B14F-4D97-AF65-F5344CB8AC3E}">
        <p14:creationId xmlns:p14="http://schemas.microsoft.com/office/powerpoint/2010/main" val="30501090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Yarsagumba</a:t>
            </a:r>
            <a:r>
              <a:rPr lang="en-US" dirty="0"/>
              <a:t> 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Yarsagumba</a:t>
            </a:r>
            <a:r>
              <a:rPr lang="en-US" dirty="0"/>
              <a:t> collected in Nepal in the FY 2013/14 is 2459 kg amounting USD 50 million (NRB, 2015)</a:t>
            </a:r>
          </a:p>
          <a:p>
            <a:pPr marL="0" indent="0" algn="just">
              <a:buNone/>
            </a:pPr>
            <a:endParaRPr lang="en-US" dirty="0"/>
          </a:p>
          <a:p>
            <a:r>
              <a:rPr lang="en-US" dirty="0"/>
              <a:t> TEPC Nepal’s trade data portal reports that Nepal exports </a:t>
            </a:r>
            <a:r>
              <a:rPr lang="en-US" dirty="0" err="1"/>
              <a:t>Yarsagumba</a:t>
            </a:r>
            <a:r>
              <a:rPr lang="en-US" dirty="0"/>
              <a:t> mainly to China and Hong Kong and there are also export to Vietnam, USA and Singapore.</a:t>
            </a:r>
          </a:p>
        </p:txBody>
      </p:sp>
    </p:spTree>
    <p:extLst>
      <p:ext uri="{BB962C8B-B14F-4D97-AF65-F5344CB8AC3E}">
        <p14:creationId xmlns:p14="http://schemas.microsoft.com/office/powerpoint/2010/main" val="2611502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Key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Brief Review of Nepal’s Sector Specific Policies Relating to Mushroom</a:t>
            </a:r>
          </a:p>
          <a:p>
            <a:pPr lvl="0"/>
            <a:r>
              <a:rPr lang="en-US" dirty="0"/>
              <a:t>Analyze Domestic and International Market Conditions of Mushroom</a:t>
            </a:r>
          </a:p>
          <a:p>
            <a:pPr lvl="0"/>
            <a:r>
              <a:rPr lang="en-US" dirty="0"/>
              <a:t>Analyze Value Chain of Nepal’s Mushroom Products</a:t>
            </a:r>
          </a:p>
          <a:p>
            <a:pPr lvl="0"/>
            <a:r>
              <a:rPr lang="en-US" dirty="0"/>
              <a:t>Analyze the Impact of Mushroom Commercialization on Employment Generation, Livelihoods and Economy with special focus on Rural Area</a:t>
            </a:r>
          </a:p>
          <a:p>
            <a:pPr lvl="0"/>
            <a:r>
              <a:rPr lang="en-US" dirty="0"/>
              <a:t>SWOT (Strengths, Weaknesses, Opportunities, and Threats) Analysis of Nepal’s Mushroom Products.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38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7"/>
            <a:ext cx="8229600" cy="1143000"/>
          </a:xfrm>
        </p:spPr>
        <p:txBody>
          <a:bodyPr/>
          <a:lstStyle/>
          <a:p>
            <a:r>
              <a:rPr lang="en-US" b="1" dirty="0"/>
              <a:t>Trading System and Market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 Technical Barriers</a:t>
            </a:r>
          </a:p>
          <a:p>
            <a:pPr lvl="2"/>
            <a:r>
              <a:rPr lang="en-US" dirty="0"/>
              <a:t>negligible tariff rate under Generalized System of Preferences (GSP)</a:t>
            </a:r>
          </a:p>
          <a:p>
            <a:pPr lvl="2"/>
            <a:r>
              <a:rPr lang="en-US" dirty="0"/>
              <a:t>Special Preference to LDC under Everything but Arm (EBA)</a:t>
            </a:r>
          </a:p>
          <a:p>
            <a:r>
              <a:rPr lang="en-US" dirty="0"/>
              <a:t>Technical Barriers</a:t>
            </a:r>
          </a:p>
          <a:p>
            <a:pPr lvl="2"/>
            <a:r>
              <a:rPr lang="en-US" dirty="0"/>
              <a:t>Pest Risk Analysis (PRA )</a:t>
            </a:r>
          </a:p>
          <a:p>
            <a:pPr lvl="2"/>
            <a:r>
              <a:rPr lang="en-US" dirty="0"/>
              <a:t>Internationally Accredited Organic Certification</a:t>
            </a:r>
          </a:p>
          <a:p>
            <a:pPr lvl="2"/>
            <a:r>
              <a:rPr lang="en-US" dirty="0"/>
              <a:t>Plant Quarantine Order 2003 of India</a:t>
            </a:r>
          </a:p>
        </p:txBody>
      </p:sp>
    </p:spTree>
    <p:extLst>
      <p:ext uri="{BB962C8B-B14F-4D97-AF65-F5344CB8AC3E}">
        <p14:creationId xmlns:p14="http://schemas.microsoft.com/office/powerpoint/2010/main" val="39029981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Quality Standard of wild mushroom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Forest product like moral mushroom, </a:t>
            </a:r>
            <a:r>
              <a:rPr lang="en-US" dirty="0" err="1"/>
              <a:t>Yarsagumba</a:t>
            </a:r>
            <a:r>
              <a:rPr lang="en-US" dirty="0"/>
              <a:t> and others is recognized as pest free organic product </a:t>
            </a:r>
          </a:p>
          <a:p>
            <a:r>
              <a:rPr lang="en-US" dirty="0"/>
              <a:t>Collector and traders are not concerned about ecological conservation and environmental protection</a:t>
            </a:r>
          </a:p>
          <a:p>
            <a:r>
              <a:rPr lang="en-US" dirty="0"/>
              <a:t>Post-harvest processing like grading, packing, labeling, storage, weight and others need to be improved</a:t>
            </a:r>
          </a:p>
          <a:p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79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Trade of NTFP with China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828800"/>
            <a:ext cx="7924799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7074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Global Market Prospect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mushroom market is expected to increase at 8 percent in next seven years Value Market Research (2020).</a:t>
            </a:r>
          </a:p>
          <a:p>
            <a:r>
              <a:rPr lang="en-US" dirty="0"/>
              <a:t> Global market of medical mushroom is expected to grow at 9.85 percent in next seven year. Value Market Research (2020).</a:t>
            </a:r>
          </a:p>
          <a:p>
            <a:r>
              <a:rPr lang="en-US" dirty="0"/>
              <a:t>Taste and Flavor</a:t>
            </a:r>
          </a:p>
          <a:p>
            <a:r>
              <a:rPr lang="en-US" dirty="0"/>
              <a:t>Nutrient 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7275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Limited Processing </a:t>
            </a:r>
          </a:p>
          <a:p>
            <a:r>
              <a:rPr lang="en-US" dirty="0"/>
              <a:t>Mushroom Pickle but not so Much Saleable</a:t>
            </a:r>
          </a:p>
          <a:p>
            <a:r>
              <a:rPr lang="en-US" dirty="0"/>
              <a:t>Dried Mushroom but not so Much Saleable</a:t>
            </a:r>
          </a:p>
          <a:p>
            <a:pPr lvl="2"/>
            <a:r>
              <a:rPr lang="en-US" dirty="0"/>
              <a:t>Market of Dried Black Fungi  (</a:t>
            </a:r>
            <a:r>
              <a:rPr lang="en-US" dirty="0" err="1">
                <a:latin typeface="Kantipur" pitchFamily="2" charset="0"/>
              </a:rPr>
              <a:t>xfs</a:t>
            </a:r>
            <a:r>
              <a:rPr lang="en-US" dirty="0">
                <a:latin typeface="Kantipur" pitchFamily="2" charset="0"/>
              </a:rPr>
              <a:t>' </a:t>
            </a:r>
            <a:r>
              <a:rPr lang="en-US" dirty="0" err="1">
                <a:latin typeface="Kantipur" pitchFamily="2" charset="0"/>
              </a:rPr>
              <a:t>Dx's</a:t>
            </a:r>
            <a:r>
              <a:rPr lang="en-US" dirty="0">
                <a:latin typeface="Kantipur" pitchFamily="2" charset="0"/>
              </a:rPr>
              <a:t>+</a:t>
            </a:r>
            <a:r>
              <a:rPr lang="en-US" dirty="0"/>
              <a:t>) in Kathmandu</a:t>
            </a:r>
          </a:p>
          <a:p>
            <a:r>
              <a:rPr lang="en-US" dirty="0"/>
              <a:t>Import of Canned Mushroom</a:t>
            </a:r>
          </a:p>
          <a:p>
            <a:r>
              <a:rPr lang="en-US" dirty="0"/>
              <a:t>High Possibilities increase in Market of Canned Mushroom</a:t>
            </a:r>
          </a:p>
          <a:p>
            <a:pPr lvl="2"/>
            <a:r>
              <a:rPr lang="en-US" dirty="0"/>
              <a:t>Number of Star and Deluxe Hotels are increasing</a:t>
            </a:r>
          </a:p>
          <a:p>
            <a:pPr lvl="2"/>
            <a:r>
              <a:rPr lang="en-US" dirty="0"/>
              <a:t>Government's Plan of Massive Tourism Promotion in Post COVID-19 Period</a:t>
            </a:r>
          </a:p>
          <a:p>
            <a:pPr lvl="2"/>
            <a:r>
              <a:rPr lang="en-US" dirty="0"/>
              <a:t>Rising Interest of Chinese Tourist in Nepal</a:t>
            </a:r>
          </a:p>
        </p:txBody>
      </p:sp>
    </p:spTree>
    <p:extLst>
      <p:ext uri="{BB962C8B-B14F-4D97-AF65-F5344CB8AC3E}">
        <p14:creationId xmlns:p14="http://schemas.microsoft.com/office/powerpoint/2010/main" val="21467586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2FD090-7119-4B33-B6A0-3B795ACC9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127"/>
            <a:ext cx="9144000" cy="623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3496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C295ED-5885-4BD2-8A99-86C9D10AEF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329" y="995082"/>
            <a:ext cx="7279341" cy="486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6925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E514AD-EC96-4B11-8E82-BAADB81CA8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047" y="927847"/>
            <a:ext cx="7135906" cy="500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73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Research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Source of (Qualitative and Quantitative) Information</a:t>
            </a:r>
          </a:p>
          <a:p>
            <a:pPr lvl="2"/>
            <a:r>
              <a:rPr lang="en-US" sz="2000" dirty="0"/>
              <a:t>Primary </a:t>
            </a:r>
          </a:p>
          <a:p>
            <a:pPr lvl="2"/>
            <a:r>
              <a:rPr lang="en-US" sz="2000" dirty="0"/>
              <a:t>Secondary (Literature and Other Records)  </a:t>
            </a:r>
          </a:p>
          <a:p>
            <a:r>
              <a:rPr lang="en-US" sz="3200" dirty="0"/>
              <a:t>Method of Collecting Primary Information</a:t>
            </a:r>
          </a:p>
          <a:p>
            <a:pPr lvl="2"/>
            <a:r>
              <a:rPr lang="en-US" sz="2000" dirty="0"/>
              <a:t>Focus Group Discussions, Key Informants Interviews</a:t>
            </a:r>
          </a:p>
          <a:p>
            <a:r>
              <a:rPr lang="en-US" sz="3200" dirty="0"/>
              <a:t> Respondents</a:t>
            </a:r>
          </a:p>
          <a:p>
            <a:pPr lvl="2"/>
            <a:r>
              <a:rPr lang="en-US" sz="2000" dirty="0"/>
              <a:t>Researchers, Mushroom Experts, Academicians, Mushroom Farmers and Producers, Traders, Commercial Users, Regulators, Financial Service Providers and Others. </a:t>
            </a:r>
          </a:p>
        </p:txBody>
      </p:sp>
    </p:spTree>
    <p:extLst>
      <p:ext uri="{BB962C8B-B14F-4D97-AF65-F5344CB8AC3E}">
        <p14:creationId xmlns:p14="http://schemas.microsoft.com/office/powerpoint/2010/main" val="1615784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b="1" dirty="0"/>
              <a:t>Sector Specific Policy Framework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92999"/>
              </p:ext>
            </p:extLst>
          </p:nvPr>
        </p:nvGraphicFramePr>
        <p:xfrm>
          <a:off x="228600" y="1066800"/>
          <a:ext cx="8686800" cy="565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4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Policies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Legal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854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First Plan of Mid-Fifties to Current Fifteenth Plan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Mid-Sixties’ Third Plan (Focus on Agriculture and Forestry)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Nineties’ Economic Liberalization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 Forestry Sector Master Plan of the late nineties,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Agriculture Perspective Plan (APP) of the mid-nineties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Agriculture Development Strategy (ADS) of the mid-2010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National Seed Policy (1999),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National Fertilizer Policy (2000),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National Agriculture Policy (2003 and 2004),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Agriculture Business Promotion Policy (2005),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Organic Technology Policy (2005),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Agriculture Bio-Diversity Policy (2013)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Agriculture Commercialization Policy (2013)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Irrigation Policy (2002 and 2012)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Forestry Policy (2000 and 2013)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Herbs and Illegal Wood Security Policy (2003)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Food Act (1966)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Pesticide Act (1994)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Forest</a:t>
                      </a:r>
                      <a:r>
                        <a:rPr lang="en-US" sz="1600" baseline="0" dirty="0"/>
                        <a:t> Act </a:t>
                      </a:r>
                      <a:r>
                        <a:rPr lang="en-US" sz="1600" dirty="0"/>
                        <a:t>(</a:t>
                      </a:r>
                      <a:r>
                        <a:rPr lang="en-US" sz="1600" baseline="0" dirty="0"/>
                        <a:t>1993</a:t>
                      </a:r>
                      <a:r>
                        <a:rPr lang="en-US" sz="1600" dirty="0"/>
                        <a:t>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Consumer Protection Act (1998)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Competition Promotion and Market Protection Act (2007)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Industrial Enterprises Act (2016)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Foreign Employment and Technology Transfer Act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976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8262"/>
            <a:ext cx="8229600" cy="1143000"/>
          </a:xfrm>
        </p:spPr>
        <p:txBody>
          <a:bodyPr/>
          <a:lstStyle/>
          <a:p>
            <a:pPr algn="l"/>
            <a:r>
              <a:rPr lang="en-US" b="1" dirty="0"/>
              <a:t>Snapshot of Policy Reform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1999" y="764077"/>
            <a:ext cx="7620002" cy="5942286"/>
            <a:chOff x="761999" y="764077"/>
            <a:chExt cx="7620002" cy="5942286"/>
          </a:xfrm>
        </p:grpSpPr>
        <p:sp>
          <p:nvSpPr>
            <p:cNvPr id="20" name="Freeform 19"/>
            <p:cNvSpPr/>
            <p:nvPr/>
          </p:nvSpPr>
          <p:spPr>
            <a:xfrm>
              <a:off x="3178793" y="2820820"/>
              <a:ext cx="2786415" cy="1828800"/>
            </a:xfrm>
            <a:custGeom>
              <a:avLst/>
              <a:gdLst>
                <a:gd name="connsiteX0" fmla="*/ 0 w 1666396"/>
                <a:gd name="connsiteY0" fmla="*/ 720750 h 1441500"/>
                <a:gd name="connsiteX1" fmla="*/ 411837 w 1666396"/>
                <a:gd name="connsiteY1" fmla="*/ 0 h 1441500"/>
                <a:gd name="connsiteX2" fmla="*/ 1254559 w 1666396"/>
                <a:gd name="connsiteY2" fmla="*/ 0 h 1441500"/>
                <a:gd name="connsiteX3" fmla="*/ 1666396 w 1666396"/>
                <a:gd name="connsiteY3" fmla="*/ 720750 h 1441500"/>
                <a:gd name="connsiteX4" fmla="*/ 1254559 w 1666396"/>
                <a:gd name="connsiteY4" fmla="*/ 1441500 h 1441500"/>
                <a:gd name="connsiteX5" fmla="*/ 411837 w 1666396"/>
                <a:gd name="connsiteY5" fmla="*/ 1441500 h 1441500"/>
                <a:gd name="connsiteX6" fmla="*/ 0 w 1666396"/>
                <a:gd name="connsiteY6" fmla="*/ 720750 h 144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6396" h="1441500">
                  <a:moveTo>
                    <a:pt x="0" y="720750"/>
                  </a:moveTo>
                  <a:lnTo>
                    <a:pt x="411837" y="0"/>
                  </a:lnTo>
                  <a:lnTo>
                    <a:pt x="1254559" y="0"/>
                  </a:lnTo>
                  <a:lnTo>
                    <a:pt x="1666396" y="720750"/>
                  </a:lnTo>
                  <a:lnTo>
                    <a:pt x="1254559" y="1441500"/>
                  </a:lnTo>
                  <a:lnTo>
                    <a:pt x="411837" y="1441500"/>
                  </a:lnTo>
                  <a:lnTo>
                    <a:pt x="0" y="72075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7575" tIns="250307" rIns="287575" bIns="250307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>
                  <a:solidFill>
                    <a:schemeClr val="tx1"/>
                  </a:solidFill>
                </a:rPr>
                <a:t>Agro Reform 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3146043" y="764077"/>
              <a:ext cx="2786415" cy="1828800"/>
            </a:xfrm>
            <a:custGeom>
              <a:avLst/>
              <a:gdLst>
                <a:gd name="connsiteX0" fmla="*/ 0 w 1746794"/>
                <a:gd name="connsiteY0" fmla="*/ 590702 h 1181404"/>
                <a:gd name="connsiteX1" fmla="*/ 337527 w 1746794"/>
                <a:gd name="connsiteY1" fmla="*/ 0 h 1181404"/>
                <a:gd name="connsiteX2" fmla="*/ 1409267 w 1746794"/>
                <a:gd name="connsiteY2" fmla="*/ 0 h 1181404"/>
                <a:gd name="connsiteX3" fmla="*/ 1746794 w 1746794"/>
                <a:gd name="connsiteY3" fmla="*/ 590702 h 1181404"/>
                <a:gd name="connsiteX4" fmla="*/ 1409267 w 1746794"/>
                <a:gd name="connsiteY4" fmla="*/ 1181404 h 1181404"/>
                <a:gd name="connsiteX5" fmla="*/ 337527 w 1746794"/>
                <a:gd name="connsiteY5" fmla="*/ 1181404 h 1181404"/>
                <a:gd name="connsiteX6" fmla="*/ 0 w 1746794"/>
                <a:gd name="connsiteY6" fmla="*/ 590702 h 1181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6794" h="1181404">
                  <a:moveTo>
                    <a:pt x="0" y="590702"/>
                  </a:moveTo>
                  <a:lnTo>
                    <a:pt x="337527" y="0"/>
                  </a:lnTo>
                  <a:lnTo>
                    <a:pt x="1409267" y="0"/>
                  </a:lnTo>
                  <a:lnTo>
                    <a:pt x="1746794" y="590702"/>
                  </a:lnTo>
                  <a:lnTo>
                    <a:pt x="1409267" y="1181404"/>
                  </a:lnTo>
                  <a:lnTo>
                    <a:pt x="337527" y="1181404"/>
                  </a:lnTo>
                  <a:lnTo>
                    <a:pt x="0" y="5907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045" tIns="188513" rIns="272045" bIns="188513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>
                  <a:solidFill>
                    <a:schemeClr val="tx1"/>
                  </a:solidFill>
                </a:rPr>
                <a:t>Enhance Agro Inputs (Improved Seeds, Fertilizer, Irrigation,  and Others), Skill Manpower and Increase Productivity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530086" y="1767900"/>
              <a:ext cx="2786415" cy="1828800"/>
            </a:xfrm>
            <a:custGeom>
              <a:avLst/>
              <a:gdLst>
                <a:gd name="connsiteX0" fmla="*/ 0 w 1365600"/>
                <a:gd name="connsiteY0" fmla="*/ 590702 h 1181404"/>
                <a:gd name="connsiteX1" fmla="*/ 337527 w 1365600"/>
                <a:gd name="connsiteY1" fmla="*/ 0 h 1181404"/>
                <a:gd name="connsiteX2" fmla="*/ 1028073 w 1365600"/>
                <a:gd name="connsiteY2" fmla="*/ 0 h 1181404"/>
                <a:gd name="connsiteX3" fmla="*/ 1365600 w 1365600"/>
                <a:gd name="connsiteY3" fmla="*/ 590702 h 1181404"/>
                <a:gd name="connsiteX4" fmla="*/ 1028073 w 1365600"/>
                <a:gd name="connsiteY4" fmla="*/ 1181404 h 1181404"/>
                <a:gd name="connsiteX5" fmla="*/ 337527 w 1365600"/>
                <a:gd name="connsiteY5" fmla="*/ 1181404 h 1181404"/>
                <a:gd name="connsiteX6" fmla="*/ 0 w 1365600"/>
                <a:gd name="connsiteY6" fmla="*/ 590702 h 1181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600" h="1181404">
                  <a:moveTo>
                    <a:pt x="0" y="590702"/>
                  </a:moveTo>
                  <a:lnTo>
                    <a:pt x="337527" y="0"/>
                  </a:lnTo>
                  <a:lnTo>
                    <a:pt x="1028073" y="0"/>
                  </a:lnTo>
                  <a:lnTo>
                    <a:pt x="1365600" y="590702"/>
                  </a:lnTo>
                  <a:lnTo>
                    <a:pt x="1028073" y="1181404"/>
                  </a:lnTo>
                  <a:lnTo>
                    <a:pt x="337527" y="1181404"/>
                  </a:lnTo>
                  <a:lnTo>
                    <a:pt x="0" y="5907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986775"/>
                <a:satOff val="7962"/>
                <a:lumOff val="1726"/>
                <a:alphaOff val="0"/>
              </a:schemeClr>
            </a:fillRef>
            <a:effectRef idx="0">
              <a:schemeClr val="accent5">
                <a:hueOff val="-1986775"/>
                <a:satOff val="7962"/>
                <a:lumOff val="17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739" tIns="207214" rIns="237739" bIns="207214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>
                  <a:solidFill>
                    <a:schemeClr val="tx1"/>
                  </a:solidFill>
                </a:rPr>
                <a:t>Regulators, Financial Institutions, Business Service Providers, Business Organizations, Cooperatives, Users’ Groups, Research and Academic Institutions, Community Organizations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5595586" y="3824643"/>
              <a:ext cx="2786415" cy="1828800"/>
            </a:xfrm>
            <a:custGeom>
              <a:avLst/>
              <a:gdLst>
                <a:gd name="connsiteX0" fmla="*/ 0 w 1365600"/>
                <a:gd name="connsiteY0" fmla="*/ 590702 h 1181404"/>
                <a:gd name="connsiteX1" fmla="*/ 337527 w 1365600"/>
                <a:gd name="connsiteY1" fmla="*/ 0 h 1181404"/>
                <a:gd name="connsiteX2" fmla="*/ 1028073 w 1365600"/>
                <a:gd name="connsiteY2" fmla="*/ 0 h 1181404"/>
                <a:gd name="connsiteX3" fmla="*/ 1365600 w 1365600"/>
                <a:gd name="connsiteY3" fmla="*/ 590702 h 1181404"/>
                <a:gd name="connsiteX4" fmla="*/ 1028073 w 1365600"/>
                <a:gd name="connsiteY4" fmla="*/ 1181404 h 1181404"/>
                <a:gd name="connsiteX5" fmla="*/ 337527 w 1365600"/>
                <a:gd name="connsiteY5" fmla="*/ 1181404 h 1181404"/>
                <a:gd name="connsiteX6" fmla="*/ 0 w 1365600"/>
                <a:gd name="connsiteY6" fmla="*/ 590702 h 1181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600" h="1181404">
                  <a:moveTo>
                    <a:pt x="0" y="590702"/>
                  </a:moveTo>
                  <a:lnTo>
                    <a:pt x="337527" y="0"/>
                  </a:lnTo>
                  <a:lnTo>
                    <a:pt x="1028073" y="0"/>
                  </a:lnTo>
                  <a:lnTo>
                    <a:pt x="1365600" y="590702"/>
                  </a:lnTo>
                  <a:lnTo>
                    <a:pt x="1028073" y="1181404"/>
                  </a:lnTo>
                  <a:lnTo>
                    <a:pt x="337527" y="1181404"/>
                  </a:lnTo>
                  <a:lnTo>
                    <a:pt x="0" y="5907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3973551"/>
                <a:satOff val="15924"/>
                <a:lumOff val="3451"/>
                <a:alphaOff val="0"/>
              </a:schemeClr>
            </a:fillRef>
            <a:effectRef idx="0">
              <a:schemeClr val="accent5">
                <a:hueOff val="-3973551"/>
                <a:satOff val="15924"/>
                <a:lumOff val="345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739" tIns="207214" rIns="237739" bIns="207214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>
                  <a:solidFill>
                    <a:srgbClr val="000000"/>
                  </a:solidFill>
                  <a:ea typeface="Calibri" panose="020F0502020204030204" pitchFamily="34" charset="0"/>
                </a:rPr>
                <a:t>Quality Control, Environmental Protection, Natural Resource Conservation</a:t>
              </a:r>
              <a:endParaRPr lang="en-US" sz="1400" kern="1200" dirty="0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3212130" y="4877563"/>
              <a:ext cx="2786415" cy="1828800"/>
            </a:xfrm>
            <a:custGeom>
              <a:avLst/>
              <a:gdLst>
                <a:gd name="connsiteX0" fmla="*/ 0 w 1365600"/>
                <a:gd name="connsiteY0" fmla="*/ 590702 h 1181404"/>
                <a:gd name="connsiteX1" fmla="*/ 337527 w 1365600"/>
                <a:gd name="connsiteY1" fmla="*/ 0 h 1181404"/>
                <a:gd name="connsiteX2" fmla="*/ 1028073 w 1365600"/>
                <a:gd name="connsiteY2" fmla="*/ 0 h 1181404"/>
                <a:gd name="connsiteX3" fmla="*/ 1365600 w 1365600"/>
                <a:gd name="connsiteY3" fmla="*/ 590702 h 1181404"/>
                <a:gd name="connsiteX4" fmla="*/ 1028073 w 1365600"/>
                <a:gd name="connsiteY4" fmla="*/ 1181404 h 1181404"/>
                <a:gd name="connsiteX5" fmla="*/ 337527 w 1365600"/>
                <a:gd name="connsiteY5" fmla="*/ 1181404 h 1181404"/>
                <a:gd name="connsiteX6" fmla="*/ 0 w 1365600"/>
                <a:gd name="connsiteY6" fmla="*/ 590702 h 1181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600" h="1181404">
                  <a:moveTo>
                    <a:pt x="0" y="590702"/>
                  </a:moveTo>
                  <a:lnTo>
                    <a:pt x="337527" y="0"/>
                  </a:lnTo>
                  <a:lnTo>
                    <a:pt x="1028073" y="0"/>
                  </a:lnTo>
                  <a:lnTo>
                    <a:pt x="1365600" y="590702"/>
                  </a:lnTo>
                  <a:lnTo>
                    <a:pt x="1028073" y="1181404"/>
                  </a:lnTo>
                  <a:lnTo>
                    <a:pt x="337527" y="1181404"/>
                  </a:lnTo>
                  <a:lnTo>
                    <a:pt x="0" y="5907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5960326"/>
                <a:satOff val="23887"/>
                <a:lumOff val="5177"/>
                <a:alphaOff val="0"/>
              </a:schemeClr>
            </a:fillRef>
            <a:effectRef idx="0">
              <a:schemeClr val="accent5">
                <a:hueOff val="-5960326"/>
                <a:satOff val="23887"/>
                <a:lumOff val="5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739" tIns="207214" rIns="237739" bIns="207214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>
                  <a:solidFill>
                    <a:srgbClr val="000000"/>
                  </a:solidFill>
                  <a:ea typeface="Calibri" panose="020F0502020204030204" pitchFamily="34" charset="0"/>
                </a:rPr>
                <a:t>Poverty Reduction,  Livelihood, Employment Generation, Integration of Rural Economy</a:t>
              </a:r>
              <a:endParaRPr lang="en-US" sz="1400" kern="1200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761999" y="3849192"/>
              <a:ext cx="2786415" cy="1828800"/>
            </a:xfrm>
            <a:custGeom>
              <a:avLst/>
              <a:gdLst>
                <a:gd name="connsiteX0" fmla="*/ 0 w 1365600"/>
                <a:gd name="connsiteY0" fmla="*/ 590702 h 1181404"/>
                <a:gd name="connsiteX1" fmla="*/ 337527 w 1365600"/>
                <a:gd name="connsiteY1" fmla="*/ 0 h 1181404"/>
                <a:gd name="connsiteX2" fmla="*/ 1028073 w 1365600"/>
                <a:gd name="connsiteY2" fmla="*/ 0 h 1181404"/>
                <a:gd name="connsiteX3" fmla="*/ 1365600 w 1365600"/>
                <a:gd name="connsiteY3" fmla="*/ 590702 h 1181404"/>
                <a:gd name="connsiteX4" fmla="*/ 1028073 w 1365600"/>
                <a:gd name="connsiteY4" fmla="*/ 1181404 h 1181404"/>
                <a:gd name="connsiteX5" fmla="*/ 337527 w 1365600"/>
                <a:gd name="connsiteY5" fmla="*/ 1181404 h 1181404"/>
                <a:gd name="connsiteX6" fmla="*/ 0 w 1365600"/>
                <a:gd name="connsiteY6" fmla="*/ 590702 h 1181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600" h="1181404">
                  <a:moveTo>
                    <a:pt x="0" y="590702"/>
                  </a:moveTo>
                  <a:lnTo>
                    <a:pt x="337527" y="0"/>
                  </a:lnTo>
                  <a:lnTo>
                    <a:pt x="1028073" y="0"/>
                  </a:lnTo>
                  <a:lnTo>
                    <a:pt x="1365600" y="590702"/>
                  </a:lnTo>
                  <a:lnTo>
                    <a:pt x="1028073" y="1181404"/>
                  </a:lnTo>
                  <a:lnTo>
                    <a:pt x="337527" y="1181404"/>
                  </a:lnTo>
                  <a:lnTo>
                    <a:pt x="0" y="5907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947101"/>
                <a:satOff val="31849"/>
                <a:lumOff val="6902"/>
                <a:alphaOff val="0"/>
              </a:schemeClr>
            </a:fillRef>
            <a:effectRef idx="0">
              <a:schemeClr val="accent5">
                <a:hueOff val="-7947101"/>
                <a:satOff val="3184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739" tIns="207214" rIns="237739" bIns="207214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>
                  <a:solidFill>
                    <a:schemeClr val="tx1"/>
                  </a:solidFill>
                  <a:ea typeface="Times New Roman" panose="02020603050405020304" pitchFamily="18" charset="0"/>
                </a:rPr>
                <a:t>Processing, Storage, Packaging and</a:t>
              </a:r>
              <a:r>
                <a:rPr lang="en-US" sz="1400" dirty="0">
                  <a:solidFill>
                    <a:schemeClr val="tx1"/>
                  </a:solidFill>
                </a:rPr>
                <a:t> Improved </a:t>
              </a:r>
              <a:r>
                <a:rPr lang="en-US" sz="1400" dirty="0">
                  <a:solidFill>
                    <a:schemeClr val="tx1"/>
                  </a:solidFill>
                  <a:ea typeface="Times New Roman" panose="02020603050405020304" pitchFamily="18" charset="0"/>
                </a:rPr>
                <a:t>Value Chain and Market Linkages at Domestic as well as International Front</a:t>
              </a:r>
              <a:endParaRPr lang="en-US" sz="1400" b="1" kern="1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762000" y="1767900"/>
              <a:ext cx="2786415" cy="1828800"/>
            </a:xfrm>
            <a:custGeom>
              <a:avLst/>
              <a:gdLst>
                <a:gd name="connsiteX0" fmla="*/ 0 w 1832758"/>
                <a:gd name="connsiteY0" fmla="*/ 590702 h 1181404"/>
                <a:gd name="connsiteX1" fmla="*/ 337527 w 1832758"/>
                <a:gd name="connsiteY1" fmla="*/ 0 h 1181404"/>
                <a:gd name="connsiteX2" fmla="*/ 1495231 w 1832758"/>
                <a:gd name="connsiteY2" fmla="*/ 0 h 1181404"/>
                <a:gd name="connsiteX3" fmla="*/ 1832758 w 1832758"/>
                <a:gd name="connsiteY3" fmla="*/ 590702 h 1181404"/>
                <a:gd name="connsiteX4" fmla="*/ 1495231 w 1832758"/>
                <a:gd name="connsiteY4" fmla="*/ 1181404 h 1181404"/>
                <a:gd name="connsiteX5" fmla="*/ 337527 w 1832758"/>
                <a:gd name="connsiteY5" fmla="*/ 1181404 h 1181404"/>
                <a:gd name="connsiteX6" fmla="*/ 0 w 1832758"/>
                <a:gd name="connsiteY6" fmla="*/ 590702 h 1181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32758" h="1181404">
                  <a:moveTo>
                    <a:pt x="0" y="590702"/>
                  </a:moveTo>
                  <a:lnTo>
                    <a:pt x="337527" y="0"/>
                  </a:lnTo>
                  <a:lnTo>
                    <a:pt x="1495231" y="0"/>
                  </a:lnTo>
                  <a:lnTo>
                    <a:pt x="1832758" y="590702"/>
                  </a:lnTo>
                  <a:lnTo>
                    <a:pt x="1495231" y="1181404"/>
                  </a:lnTo>
                  <a:lnTo>
                    <a:pt x="337527" y="1181404"/>
                  </a:lnTo>
                  <a:lnTo>
                    <a:pt x="0" y="5907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0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6669" tIns="182404" rIns="276669" bIns="182404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>
                  <a:solidFill>
                    <a:schemeClr val="tx1"/>
                  </a:solidFill>
                </a:rPr>
                <a:t>Product Diversification: </a:t>
              </a:r>
              <a:r>
                <a:rPr lang="en-US" sz="1400" kern="1200" dirty="0">
                  <a:solidFill>
                    <a:schemeClr val="tx1"/>
                  </a:solidFill>
                </a:rPr>
                <a:t>Introduce Seed, New Cereal/ Cash Crops,  High Value Crop and Cultivation of Forest Medicinal Products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220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Mushroom in Nepal</a:t>
            </a:r>
          </a:p>
        </p:txBody>
      </p:sp>
      <p:sp>
        <p:nvSpPr>
          <p:cNvPr id="4" name="Rectangle 3"/>
          <p:cNvSpPr/>
          <p:nvPr/>
        </p:nvSpPr>
        <p:spPr>
          <a:xfrm>
            <a:off x="-152400" y="35052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 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1295400"/>
            <a:ext cx="8991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Diverse climate and topography fit for various species of Mushroom (around 1000)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Prohibited from Eating in Hinduism but gradual change in social norms and values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Delicacies of ethnic and indigenous communities since long time ago</a:t>
            </a: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Medical use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Indigenous Knowledge on Toxic Testing</a:t>
            </a:r>
          </a:p>
        </p:txBody>
      </p:sp>
    </p:spTree>
    <p:extLst>
      <p:ext uri="{BB962C8B-B14F-4D97-AF65-F5344CB8AC3E}">
        <p14:creationId xmlns:p14="http://schemas.microsoft.com/office/powerpoint/2010/main" val="343000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534400" cy="5410200"/>
          </a:xfrm>
        </p:spPr>
        <p:txBody>
          <a:bodyPr>
            <a:noAutofit/>
          </a:bodyPr>
          <a:lstStyle/>
          <a:p>
            <a:r>
              <a:rPr lang="en-US" sz="2000" dirty="0"/>
              <a:t>Mid nineteenth century: First botanical study mushrooms in eastern Nepal by British botanist J D Hooker (Raised analytical interest on mushroom)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Sixties: Botanist S C Singh, First Nepali to explore on mushrooms of Nepal 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r>
              <a:rPr lang="en-US" sz="2000" dirty="0"/>
              <a:t>Mid Seventies: Initiate Research by Plant Pathology section of the Department of Agriculture's research stations at </a:t>
            </a:r>
            <a:r>
              <a:rPr lang="en-US" sz="2000" dirty="0" err="1"/>
              <a:t>Khumaltar</a:t>
            </a:r>
            <a:r>
              <a:rPr lang="en-US" sz="2000" dirty="0"/>
              <a:t> (Kathmandu valley)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r>
              <a:rPr lang="en-US" sz="2000" dirty="0"/>
              <a:t>1977: Introduced Cultivation of White Button (</a:t>
            </a:r>
            <a:r>
              <a:rPr lang="en-US" sz="2000" dirty="0" err="1">
                <a:latin typeface="Kantipur" pitchFamily="2" charset="0"/>
              </a:rPr>
              <a:t>uf</a:t>
            </a:r>
            <a:r>
              <a:rPr lang="en-US" sz="2000" dirty="0">
                <a:latin typeface="Kantipur" pitchFamily="2" charset="0"/>
              </a:rPr>
              <a:t>]A/]</a:t>
            </a:r>
            <a:r>
              <a:rPr lang="en-US" sz="2000" dirty="0"/>
              <a:t>) Mushroom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r>
              <a:rPr lang="en-US" sz="2000" dirty="0"/>
              <a:t>1984: Introduced Cultivation of Oyster (</a:t>
            </a:r>
            <a:r>
              <a:rPr lang="en-US" sz="2000" dirty="0" err="1">
                <a:latin typeface="Kantipur" pitchFamily="2" charset="0"/>
              </a:rPr>
              <a:t>sGo</a:t>
            </a:r>
            <a:r>
              <a:rPr lang="en-US" sz="2000" dirty="0"/>
              <a:t>) Mushroom </a:t>
            </a:r>
          </a:p>
          <a:p>
            <a:endParaRPr lang="en-US" sz="2000" dirty="0"/>
          </a:p>
          <a:p>
            <a:r>
              <a:rPr lang="en-US" sz="2000" dirty="0"/>
              <a:t>2001: Introduced Cultivation of Shitake mushroom</a:t>
            </a:r>
          </a:p>
          <a:p>
            <a:endParaRPr lang="en-US" sz="2000" dirty="0"/>
          </a:p>
          <a:p>
            <a:r>
              <a:rPr lang="en-US" sz="2000" dirty="0"/>
              <a:t>2010s’: Grass Based Cultivation and Use Air Condition Incubation</a:t>
            </a:r>
          </a:p>
          <a:p>
            <a:r>
              <a:rPr lang="en-US" sz="2000" dirty="0"/>
              <a:t>Researches on Mushrooms also by experts and private sectors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2296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Mushroom in Nepal</a:t>
            </a:r>
          </a:p>
        </p:txBody>
      </p:sp>
    </p:spTree>
    <p:extLst>
      <p:ext uri="{BB962C8B-B14F-4D97-AF65-F5344CB8AC3E}">
        <p14:creationId xmlns:p14="http://schemas.microsoft.com/office/powerpoint/2010/main" val="1956966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855" y="0"/>
            <a:ext cx="8229600" cy="1022866"/>
          </a:xfrm>
        </p:spPr>
        <p:txBody>
          <a:bodyPr/>
          <a:lstStyle/>
          <a:p>
            <a:pPr algn="l"/>
            <a:r>
              <a:rPr lang="en-US" dirty="0"/>
              <a:t>Mushroom Cultivation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744170606"/>
              </p:ext>
            </p:extLst>
          </p:nvPr>
        </p:nvGraphicFramePr>
        <p:xfrm>
          <a:off x="381000" y="1371600"/>
          <a:ext cx="8174182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1464950" y="838200"/>
            <a:ext cx="61550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Production of Cultivated Mushroom Nepal (in Metric Ton</a:t>
            </a:r>
            <a:r>
              <a:rPr lang="en-US" dirty="0"/>
              <a:t> </a:t>
            </a:r>
            <a:r>
              <a:rPr lang="en-US" b="1" dirty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3400" y="5943600"/>
            <a:ext cx="1618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(MOALD, 2020)</a:t>
            </a:r>
          </a:p>
        </p:txBody>
      </p:sp>
    </p:spTree>
    <p:extLst>
      <p:ext uri="{BB962C8B-B14F-4D97-AF65-F5344CB8AC3E}">
        <p14:creationId xmlns:p14="http://schemas.microsoft.com/office/powerpoint/2010/main" val="3059076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2335</Words>
  <Application>Microsoft Office PowerPoint</Application>
  <PresentationFormat>On-screen Show (4:3)</PresentationFormat>
  <Paragraphs>498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Kantipur</vt:lpstr>
      <vt:lpstr>Office Theme</vt:lpstr>
      <vt:lpstr>Prospects for Mushroom Industry in Nepal</vt:lpstr>
      <vt:lpstr>Objective of the Study</vt:lpstr>
      <vt:lpstr>Key Tasks</vt:lpstr>
      <vt:lpstr>Research Aspects</vt:lpstr>
      <vt:lpstr>Sector Specific Policy Framework</vt:lpstr>
      <vt:lpstr>Snapshot of Policy Reform </vt:lpstr>
      <vt:lpstr>Mushroom in Nepal</vt:lpstr>
      <vt:lpstr>Mushroom in Nepal</vt:lpstr>
      <vt:lpstr>Mushroom Cultivation</vt:lpstr>
      <vt:lpstr>Mushroom Cultivation</vt:lpstr>
      <vt:lpstr>Mushroom Cultivation</vt:lpstr>
      <vt:lpstr>Mushroom Cultivation</vt:lpstr>
      <vt:lpstr>Mushroom Cultivation (Inputs)</vt:lpstr>
      <vt:lpstr>Wild Mushroom</vt:lpstr>
      <vt:lpstr>Employment</vt:lpstr>
      <vt:lpstr>Quality Products</vt:lpstr>
      <vt:lpstr>Quality Products</vt:lpstr>
      <vt:lpstr>Research, Technology, Skill Manpower</vt:lpstr>
      <vt:lpstr>Domestic Market</vt:lpstr>
      <vt:lpstr>Domestic Market</vt:lpstr>
      <vt:lpstr>Domestic Market</vt:lpstr>
      <vt:lpstr>Prospect of Domestic Markets</vt:lpstr>
      <vt:lpstr>Global Market</vt:lpstr>
      <vt:lpstr>PowerPoint Presentation</vt:lpstr>
      <vt:lpstr>Global Market</vt:lpstr>
      <vt:lpstr>Nepal’s Trade of Mushroom (in Tonnes ) </vt:lpstr>
      <vt:lpstr>Nepal’s Trade of Mushroom (in USD Thousand) </vt:lpstr>
      <vt:lpstr>Nepal’s Mushroom Trade</vt:lpstr>
      <vt:lpstr>Yarsagumba Trade</vt:lpstr>
      <vt:lpstr>Trading System and Market Access</vt:lpstr>
      <vt:lpstr>Quality Standard of wild mushroom </vt:lpstr>
      <vt:lpstr>Trade of NTFP with China </vt:lpstr>
      <vt:lpstr>Global Market Prospect</vt:lpstr>
      <vt:lpstr>Processing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Mushroom Feasibility Study of Nepal</dc:title>
  <dc:creator>Rojan</dc:creator>
  <cp:lastModifiedBy>rajendra joshi</cp:lastModifiedBy>
  <cp:revision>60</cp:revision>
  <dcterms:created xsi:type="dcterms:W3CDTF">2020-11-25T06:47:47Z</dcterms:created>
  <dcterms:modified xsi:type="dcterms:W3CDTF">2020-11-27T11:28:25Z</dcterms:modified>
</cp:coreProperties>
</file>